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ink/ink4.xml" ContentType="application/inkml+xml"/>
  <Override PartName="/ppt/ink/ink5.xml" ContentType="application/inkml+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50"/>
  </p:notesMasterIdLst>
  <p:handoutMasterIdLst>
    <p:handoutMasterId r:id="rId51"/>
  </p:handoutMasterIdLst>
  <p:sldIdLst>
    <p:sldId id="256" r:id="rId3"/>
    <p:sldId id="360" r:id="rId4"/>
    <p:sldId id="369" r:id="rId5"/>
    <p:sldId id="361" r:id="rId6"/>
    <p:sldId id="396" r:id="rId7"/>
    <p:sldId id="397" r:id="rId8"/>
    <p:sldId id="366" r:id="rId9"/>
    <p:sldId id="400" r:id="rId10"/>
    <p:sldId id="398" r:id="rId11"/>
    <p:sldId id="399" r:id="rId12"/>
    <p:sldId id="362" r:id="rId13"/>
    <p:sldId id="375" r:id="rId14"/>
    <p:sldId id="376" r:id="rId15"/>
    <p:sldId id="404" r:id="rId16"/>
    <p:sldId id="364" r:id="rId17"/>
    <p:sldId id="377" r:id="rId18"/>
    <p:sldId id="378" r:id="rId19"/>
    <p:sldId id="379" r:id="rId20"/>
    <p:sldId id="365" r:id="rId21"/>
    <p:sldId id="380" r:id="rId22"/>
    <p:sldId id="401" r:id="rId23"/>
    <p:sldId id="381" r:id="rId24"/>
    <p:sldId id="382" r:id="rId25"/>
    <p:sldId id="367" r:id="rId26"/>
    <p:sldId id="383" r:id="rId27"/>
    <p:sldId id="384" r:id="rId28"/>
    <p:sldId id="368" r:id="rId29"/>
    <p:sldId id="385" r:id="rId30"/>
    <p:sldId id="386" r:id="rId31"/>
    <p:sldId id="406" r:id="rId32"/>
    <p:sldId id="403" r:id="rId33"/>
    <p:sldId id="402" r:id="rId34"/>
    <p:sldId id="405" r:id="rId35"/>
    <p:sldId id="387" r:id="rId36"/>
    <p:sldId id="370" r:id="rId37"/>
    <p:sldId id="388" r:id="rId38"/>
    <p:sldId id="389" r:id="rId39"/>
    <p:sldId id="371" r:id="rId40"/>
    <p:sldId id="390" r:id="rId41"/>
    <p:sldId id="391" r:id="rId42"/>
    <p:sldId id="392" r:id="rId43"/>
    <p:sldId id="372" r:id="rId44"/>
    <p:sldId id="393" r:id="rId45"/>
    <p:sldId id="394" r:id="rId46"/>
    <p:sldId id="373" r:id="rId47"/>
    <p:sldId id="395" r:id="rId48"/>
    <p:sldId id="259" r:id="rId49"/>
  </p:sldIdLst>
  <p:sldSz cx="12192000" cy="6858000"/>
  <p:notesSz cx="7010400" cy="9296400"/>
  <p:custShowLst>
    <p:custShow name="Historical Context" id="0">
      <p:sldLst/>
    </p:custShow>
    <p:custShow name="Leadership" id="1">
      <p:sldLst/>
    </p:custShow>
    <p:custShow name="Community" id="2">
      <p:sldLst/>
    </p:custShow>
    <p:custShow name="Organizational" id="3">
      <p:sldLst/>
    </p:custShow>
    <p:custShow name="Traning" id="4">
      <p:sldLst/>
    </p:custShow>
    <p:custShow name="Funding" id="5">
      <p:sldLst/>
    </p:custShow>
    <p:custShow name="Definitions" id="6">
      <p:sldLst/>
    </p:custShow>
    <p:custShow name="Planning" id="7">
      <p:sldLst/>
    </p:custShow>
    <p:custShow name="Executive" id="8">
      <p:sldLst/>
    </p:custShow>
    <p:custShow name="Science" id="9">
      <p:sldLst/>
    </p:custShow>
    <p:custShow name="Elements" id="10">
      <p:sldLst/>
    </p:custShow>
    <p:custShow name="LitReview" id="11">
      <p:sldLst/>
    </p:custShow>
  </p:custShowLst>
  <p:defaultTextStyle>
    <a:defPPr>
      <a:defRPr lang="en-CA"/>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78">
          <p15:clr>
            <a:srgbClr val="A4A3A4"/>
          </p15:clr>
        </p15:guide>
        <p15:guide id="2" pos="384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FF"/>
    <a:srgbClr val="FF3300"/>
    <a:srgbClr val="000066"/>
    <a:srgbClr val="FFFF00"/>
    <a:srgbClr val="FF66FF"/>
    <a:srgbClr val="CC66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7359" autoAdjust="0"/>
    <p:restoredTop sz="63347" autoAdjust="0"/>
  </p:normalViewPr>
  <p:slideViewPr>
    <p:cSldViewPr>
      <p:cViewPr varScale="1">
        <p:scale>
          <a:sx n="39" d="100"/>
          <a:sy n="39" d="100"/>
        </p:scale>
        <p:origin x="1953" y="15"/>
      </p:cViewPr>
      <p:guideLst>
        <p:guide orient="horz" pos="2178"/>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p:cViewPr>
        <p:scale>
          <a:sx n="110" d="100"/>
          <a:sy n="110" d="100"/>
        </p:scale>
        <p:origin x="1299" y="-945"/>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6306" name="Rectangle 2">
            <a:extLst>
              <a:ext uri="{FF2B5EF4-FFF2-40B4-BE49-F238E27FC236}">
                <a16:creationId xmlns:a16="http://schemas.microsoft.com/office/drawing/2014/main" id="{481E31C2-8DA4-FF6E-0D07-D50AF4548832}"/>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226307" name="Rectangle 3">
            <a:extLst>
              <a:ext uri="{FF2B5EF4-FFF2-40B4-BE49-F238E27FC236}">
                <a16:creationId xmlns:a16="http://schemas.microsoft.com/office/drawing/2014/main" id="{AF07C6A9-FF36-EB84-E4BA-EAB52BCF955E}"/>
              </a:ext>
            </a:extLst>
          </p:cNvPr>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26308" name="Rectangle 4">
            <a:extLst>
              <a:ext uri="{FF2B5EF4-FFF2-40B4-BE49-F238E27FC236}">
                <a16:creationId xmlns:a16="http://schemas.microsoft.com/office/drawing/2014/main" id="{591E8FF5-AA6B-A602-5BA9-B94BE6CE295E}"/>
              </a:ext>
            </a:extLst>
          </p:cNvPr>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226309" name="Rectangle 5">
            <a:extLst>
              <a:ext uri="{FF2B5EF4-FFF2-40B4-BE49-F238E27FC236}">
                <a16:creationId xmlns:a16="http://schemas.microsoft.com/office/drawing/2014/main" id="{1B9CD834-5FB9-DB8A-AC56-6EDD4BE225E9}"/>
              </a:ext>
            </a:extLst>
          </p:cNvPr>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eaLnBrk="1" hangingPunct="1">
              <a:defRPr sz="1200"/>
            </a:lvl1pPr>
          </a:lstStyle>
          <a:p>
            <a:pPr>
              <a:defRPr/>
            </a:pPr>
            <a:fld id="{168A4D8A-CF65-48E1-94B9-C0E18ABC9B7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7-15T18:47:58.676"/>
    </inkml:context>
    <inkml:brush xml:id="br0">
      <inkml:brushProperty name="width" value="0.35" units="cm"/>
      <inkml:brushProperty name="height" value="0.35" units="cm"/>
      <inkml:brushProperty name="color" value="#FFC114"/>
      <inkml:brushProperty name="ignorePressure" value="1"/>
    </inkml:brush>
  </inkml:definitions>
  <inkml:trace contextRef="#ctx0" brushRef="#br0">1 0,'0'7593,"0"-7553</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7-15T18:48:06.601"/>
    </inkml:context>
    <inkml:brush xml:id="br0">
      <inkml:brushProperty name="width" value="0.35" units="cm"/>
      <inkml:brushProperty name="height" value="0.35" units="cm"/>
      <inkml:brushProperty name="color" value="#E71224"/>
      <inkml:brushProperty name="ignorePressure" value="1"/>
    </inkml:brush>
  </inkml:definitions>
  <inkml:trace contextRef="#ctx0" brushRef="#br0">0 1,'0'7423,"0"-7395</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7-15T18:49:02.514"/>
    </inkml:context>
    <inkml:brush xml:id="br0">
      <inkml:brushProperty name="width" value="0.35" units="cm"/>
      <inkml:brushProperty name="height" value="0.35" units="cm"/>
      <inkml:brushProperty name="color" value="#FFC114"/>
      <inkml:brushProperty name="ignorePressure" value="1"/>
    </inkml:brush>
  </inkml:definitions>
  <inkml:trace contextRef="#ctx0" brushRef="#br0">1 0,'0'7593,"0"-7553</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7-15T19:02:56.505"/>
    </inkml:context>
    <inkml:brush xml:id="br0">
      <inkml:brushProperty name="width" value="0.35" units="cm"/>
      <inkml:brushProperty name="height" value="0.35" units="cm"/>
      <inkml:brushProperty name="color" value="#FFC114"/>
      <inkml:brushProperty name="ignorePressure" value="1"/>
    </inkml:brush>
  </inkml:definitions>
  <inkml:trace contextRef="#ctx0" brushRef="#br0">1 1,'0'9006,"0"-8976</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7-15T19:03:25.670"/>
    </inkml:context>
    <inkml:brush xml:id="br0">
      <inkml:brushProperty name="width" value="0.35" units="cm"/>
      <inkml:brushProperty name="height" value="0.35" units="cm"/>
      <inkml:brushProperty name="color" value="#FFC114"/>
      <inkml:brushProperty name="ignorePressure" value="1"/>
    </inkml:brush>
  </inkml:definitions>
  <inkml:trace contextRef="#ctx0" brushRef="#br0">1 1,'3707'0,"-3662"0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E6C280FE-1299-73C0-3E97-14E0117791F8}"/>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eaLnBrk="1" hangingPunct="1">
              <a:defRPr sz="1200">
                <a:latin typeface="Arial" charset="0"/>
              </a:defRPr>
            </a:lvl1pPr>
          </a:lstStyle>
          <a:p>
            <a:pPr>
              <a:defRPr/>
            </a:pPr>
            <a:endParaRPr lang="en-CA"/>
          </a:p>
        </p:txBody>
      </p:sp>
      <p:sp>
        <p:nvSpPr>
          <p:cNvPr id="5123" name="Rectangle 3">
            <a:extLst>
              <a:ext uri="{FF2B5EF4-FFF2-40B4-BE49-F238E27FC236}">
                <a16:creationId xmlns:a16="http://schemas.microsoft.com/office/drawing/2014/main" id="{0D74ADA1-C58C-F1CF-EE99-845641BEA640}"/>
              </a:ext>
            </a:extLst>
          </p:cNvPr>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eaLnBrk="1" hangingPunct="1">
              <a:defRPr sz="1200">
                <a:latin typeface="Arial" charset="0"/>
              </a:defRPr>
            </a:lvl1pPr>
          </a:lstStyle>
          <a:p>
            <a:pPr>
              <a:defRPr/>
            </a:pPr>
            <a:endParaRPr lang="en-CA"/>
          </a:p>
        </p:txBody>
      </p:sp>
      <p:sp>
        <p:nvSpPr>
          <p:cNvPr id="3076" name="Rectangle 4">
            <a:extLst>
              <a:ext uri="{FF2B5EF4-FFF2-40B4-BE49-F238E27FC236}">
                <a16:creationId xmlns:a16="http://schemas.microsoft.com/office/drawing/2014/main" id="{61DE6F8B-0646-1C87-022C-7CE013E79FCE}"/>
              </a:ext>
            </a:extLst>
          </p:cNvPr>
          <p:cNvSpPr>
            <a:spLocks noRo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5" name="Rectangle 5">
            <a:extLst>
              <a:ext uri="{FF2B5EF4-FFF2-40B4-BE49-F238E27FC236}">
                <a16:creationId xmlns:a16="http://schemas.microsoft.com/office/drawing/2014/main" id="{1A454945-4254-2CD0-88B3-42200C381FFD}"/>
              </a:ext>
            </a:extLst>
          </p:cNvPr>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CA" noProof="0"/>
              <a:t>Click to edit Master text styles</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5126" name="Rectangle 6">
            <a:extLst>
              <a:ext uri="{FF2B5EF4-FFF2-40B4-BE49-F238E27FC236}">
                <a16:creationId xmlns:a16="http://schemas.microsoft.com/office/drawing/2014/main" id="{E60AE299-5B01-3C67-DE1B-1898A193BB13}"/>
              </a:ext>
            </a:extLst>
          </p:cNvPr>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eaLnBrk="1" hangingPunct="1">
              <a:defRPr sz="1200">
                <a:latin typeface="Arial" charset="0"/>
              </a:defRPr>
            </a:lvl1pPr>
          </a:lstStyle>
          <a:p>
            <a:pPr>
              <a:defRPr/>
            </a:pPr>
            <a:endParaRPr lang="en-CA"/>
          </a:p>
        </p:txBody>
      </p:sp>
      <p:sp>
        <p:nvSpPr>
          <p:cNvPr id="5127" name="Rectangle 7">
            <a:extLst>
              <a:ext uri="{FF2B5EF4-FFF2-40B4-BE49-F238E27FC236}">
                <a16:creationId xmlns:a16="http://schemas.microsoft.com/office/drawing/2014/main" id="{B7D5BE51-0330-F4F5-9C1B-8B93BFA60E0E}"/>
              </a:ext>
            </a:extLst>
          </p:cNvPr>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eaLnBrk="1" hangingPunct="1">
              <a:defRPr sz="1200"/>
            </a:lvl1pPr>
          </a:lstStyle>
          <a:p>
            <a:pPr>
              <a:defRPr/>
            </a:pPr>
            <a:fld id="{3CF7F0F3-2090-43BC-9DD8-02FBF85BA20F}"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146" name="Google Shape;85;p1:notes">
            <a:extLst>
              <a:ext uri="{FF2B5EF4-FFF2-40B4-BE49-F238E27FC236}">
                <a16:creationId xmlns:a16="http://schemas.microsoft.com/office/drawing/2014/main" id="{E53DAF6E-0CFB-CFDB-BA89-1E68D5779F18}"/>
              </a:ext>
            </a:extLst>
          </p:cNvPr>
          <p:cNvSpPr>
            <a:spLocks noGrp="1" noRot="1" noChangeAspect="1" noTextEdit="1"/>
          </p:cNvSpPr>
          <p:nvPr>
            <p:ph type="sldImg" idx="2"/>
          </p:nvPr>
        </p:nvSpPr>
        <p:spPr>
          <a:xfrm>
            <a:off x="777875" y="1200150"/>
            <a:ext cx="5759450" cy="3240088"/>
          </a:xfrm>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w="12700" cap="flat">
            <a:round/>
            <a:headEnd type="none" w="sm" len="sm"/>
            <a:tailEnd type="none" w="sm" len="sm"/>
          </a:ln>
        </p:spPr>
      </p:sp>
      <p:sp>
        <p:nvSpPr>
          <p:cNvPr id="5123" name="Google Shape;86;p1:notes">
            <a:extLst>
              <a:ext uri="{FF2B5EF4-FFF2-40B4-BE49-F238E27FC236}">
                <a16:creationId xmlns:a16="http://schemas.microsoft.com/office/drawing/2014/main" id="{9BCFD5B8-C3F7-5364-2E98-054AE0682E2D}"/>
              </a:ext>
            </a:extLst>
          </p:cNvPr>
          <p:cNvSpPr>
            <a:spLocks noGrp="1" noChangeArrowheads="1"/>
          </p:cNvSpPr>
          <p:nvPr>
            <p:ph type="body" idx="1"/>
          </p:nvPr>
        </p:nvSpPr>
        <p:spPr>
          <a:xfrm>
            <a:off x="731838" y="4621213"/>
            <a:ext cx="5851525" cy="3779837"/>
          </a:xfrm>
          <a:ln/>
        </p:spPr>
        <p:txBody>
          <a:bodyPr lIns="96645" tIns="48309" rIns="96645" bIns="48309"/>
          <a:lstStyle/>
          <a:p>
            <a:pPr>
              <a:buClr>
                <a:srgbClr val="000000"/>
              </a:buClr>
              <a:buSzPts val="1200"/>
              <a:defRPr/>
            </a:pPr>
            <a:r>
              <a:rPr lang="en-US" altLang="en-US" dirty="0">
                <a:latin typeface="Arial" panose="020B0604020202020204" pitchFamily="34" charset="0"/>
              </a:rPr>
              <a:t>Good afternoon. I’m Dave Marmorek, co-chair of the Independent Science Advisory Committee (ISAC) together with Jennifer </a:t>
            </a:r>
            <a:r>
              <a:rPr lang="en-US" altLang="en-US" dirty="0" err="1">
                <a:latin typeface="Arial" panose="020B0604020202020204" pitchFamily="34" charset="0"/>
              </a:rPr>
              <a:t>Hoeting</a:t>
            </a:r>
            <a:r>
              <a:rPr lang="en-US" altLang="en-US" dirty="0">
                <a:latin typeface="Arial" panose="020B0604020202020204" pitchFamily="34" charset="0"/>
              </a:rPr>
              <a:t>. I’m going to summarize the ISAC’s feedback on the Science Reporting Session held February 20 to 22.  Several ISAC members are attending virtually and may want to add some comments at the end, or in response to your questions. Before I begin, I’d like to make some general comments on three topics: 1) background on the ISAC; 2) the process we used for this review; and 3) what makes independent science review of Programs work well.</a:t>
            </a:r>
          </a:p>
          <a:p>
            <a:pPr>
              <a:buClr>
                <a:srgbClr val="000000"/>
              </a:buClr>
              <a:buSzPts val="1200"/>
              <a:defRPr/>
            </a:pPr>
            <a:endParaRPr lang="en-US" altLang="en-US" dirty="0">
              <a:latin typeface="Arial" panose="020B0604020202020204" pitchFamily="34" charset="0"/>
            </a:endParaRPr>
          </a:p>
          <a:p>
            <a:pPr>
              <a:defRPr/>
            </a:pPr>
            <a:r>
              <a:rPr lang="en-US" b="1" dirty="0">
                <a:solidFill>
                  <a:srgbClr val="222222"/>
                </a:solidFill>
                <a:highlight>
                  <a:srgbClr val="FFFFFF"/>
                </a:highlight>
                <a:latin typeface="Arial" panose="020B0604020202020204" pitchFamily="34" charset="0"/>
              </a:rPr>
              <a:t>First, the longevity and background of ISAC members: </a:t>
            </a:r>
            <a:r>
              <a:rPr lang="en-US" dirty="0">
                <a:solidFill>
                  <a:srgbClr val="222222"/>
                </a:solidFill>
                <a:highlight>
                  <a:srgbClr val="FFFFFF"/>
                </a:highlight>
                <a:latin typeface="Arial" panose="020B0604020202020204" pitchFamily="34" charset="0"/>
              </a:rPr>
              <a:t>– </a:t>
            </a:r>
          </a:p>
          <a:p>
            <a:pPr marL="228600" indent="-228600">
              <a:buFontTx/>
              <a:buAutoNum type="arabicPeriod"/>
              <a:defRPr/>
            </a:pPr>
            <a:r>
              <a:rPr lang="en-US" dirty="0">
                <a:solidFill>
                  <a:srgbClr val="222222"/>
                </a:solidFill>
                <a:highlight>
                  <a:srgbClr val="FFFFFF"/>
                </a:highlight>
                <a:latin typeface="Arial" panose="020B0604020202020204" pitchFamily="34" charset="0"/>
              </a:rPr>
              <a:t>I have chaired or co-chaired the ISAC since 2009. I’m an aquatic ecologist with a focus on AM, modeling and decision analysis. </a:t>
            </a:r>
          </a:p>
          <a:p>
            <a:pPr marL="228600" indent="-228600">
              <a:buFontTx/>
              <a:buAutoNum type="arabicPeriod"/>
              <a:defRPr/>
            </a:pPr>
            <a:r>
              <a:rPr lang="en-US" dirty="0">
                <a:solidFill>
                  <a:srgbClr val="222222"/>
                </a:solidFill>
                <a:highlight>
                  <a:srgbClr val="FFFFFF"/>
                </a:highlight>
                <a:latin typeface="Arial" panose="020B0604020202020204" pitchFamily="34" charset="0"/>
              </a:rPr>
              <a:t>Jennifer </a:t>
            </a:r>
            <a:r>
              <a:rPr lang="en-US" dirty="0" err="1">
                <a:solidFill>
                  <a:srgbClr val="222222"/>
                </a:solidFill>
                <a:highlight>
                  <a:srgbClr val="FFFFFF"/>
                </a:highlight>
                <a:latin typeface="Arial" panose="020B0604020202020204" pitchFamily="34" charset="0"/>
              </a:rPr>
              <a:t>Hoeting</a:t>
            </a:r>
            <a:r>
              <a:rPr lang="en-US" dirty="0">
                <a:solidFill>
                  <a:srgbClr val="222222"/>
                </a:solidFill>
                <a:highlight>
                  <a:srgbClr val="FFFFFF"/>
                </a:highlight>
                <a:latin typeface="Arial" panose="020B0604020202020204" pitchFamily="34" charset="0"/>
              </a:rPr>
              <a:t>, the co-chair of the ISAC, joined in 2014; she is an ecological statistician, and is in Indonesia, so not on the call today. </a:t>
            </a:r>
          </a:p>
          <a:p>
            <a:pPr marL="228600" indent="-228600">
              <a:buFontTx/>
              <a:buAutoNum type="arabicPeriod"/>
              <a:defRPr/>
            </a:pPr>
            <a:r>
              <a:rPr lang="en-US" dirty="0">
                <a:solidFill>
                  <a:srgbClr val="222222"/>
                </a:solidFill>
                <a:highlight>
                  <a:srgbClr val="FFFFFF"/>
                </a:highlight>
                <a:latin typeface="Arial" panose="020B0604020202020204" pitchFamily="34" charset="0"/>
              </a:rPr>
              <a:t>David </a:t>
            </a:r>
            <a:r>
              <a:rPr lang="en-US" dirty="0" err="1">
                <a:solidFill>
                  <a:srgbClr val="222222"/>
                </a:solidFill>
                <a:highlight>
                  <a:srgbClr val="FFFFFF"/>
                </a:highlight>
                <a:latin typeface="Arial" panose="020B0604020202020204" pitchFamily="34" charset="0"/>
              </a:rPr>
              <a:t>Galat</a:t>
            </a:r>
            <a:r>
              <a:rPr lang="en-US" dirty="0">
                <a:solidFill>
                  <a:srgbClr val="222222"/>
                </a:solidFill>
                <a:highlight>
                  <a:srgbClr val="FFFFFF"/>
                </a:highlight>
                <a:latin typeface="Arial" panose="020B0604020202020204" pitchFamily="34" charset="0"/>
              </a:rPr>
              <a:t> has been on the ISAC since 2009. He is an expert in large river ecology and restoration, fish ecology and AM. </a:t>
            </a:r>
          </a:p>
          <a:p>
            <a:pPr marL="228600" indent="-228600">
              <a:buFontTx/>
              <a:buAutoNum type="arabicPeriod"/>
              <a:defRPr/>
            </a:pPr>
            <a:r>
              <a:rPr lang="en-US" dirty="0">
                <a:solidFill>
                  <a:srgbClr val="222222"/>
                </a:solidFill>
                <a:highlight>
                  <a:srgbClr val="FFFFFF"/>
                </a:highlight>
                <a:latin typeface="Arial" panose="020B0604020202020204" pitchFamily="34" charset="0"/>
              </a:rPr>
              <a:t>Alan </a:t>
            </a:r>
            <a:r>
              <a:rPr lang="en-US" dirty="0" err="1">
                <a:solidFill>
                  <a:srgbClr val="222222"/>
                </a:solidFill>
                <a:highlight>
                  <a:srgbClr val="FFFFFF"/>
                </a:highlight>
                <a:latin typeface="Arial" panose="020B0604020202020204" pitchFamily="34" charset="0"/>
              </a:rPr>
              <a:t>Kasprak</a:t>
            </a:r>
            <a:r>
              <a:rPr lang="en-US" dirty="0">
                <a:solidFill>
                  <a:srgbClr val="222222"/>
                </a:solidFill>
                <a:highlight>
                  <a:srgbClr val="FFFFFF"/>
                </a:highlight>
                <a:latin typeface="Arial" panose="020B0604020202020204" pitchFamily="34" charset="0"/>
              </a:rPr>
              <a:t>, who joined in July 2023, works on understanding physical and biological processes in rivers using field work, modeling and remote sensing. </a:t>
            </a:r>
          </a:p>
          <a:p>
            <a:pPr marL="228600" indent="-228600">
              <a:buFontTx/>
              <a:buAutoNum type="arabicPeriod"/>
              <a:defRPr/>
            </a:pPr>
            <a:r>
              <a:rPr lang="en-US" dirty="0">
                <a:solidFill>
                  <a:srgbClr val="222222"/>
                </a:solidFill>
                <a:highlight>
                  <a:srgbClr val="FFFFFF"/>
                </a:highlight>
                <a:latin typeface="Arial" panose="020B0604020202020204" pitchFamily="34" charset="0"/>
              </a:rPr>
              <a:t>Aaron Pearse, who joined in 2022, is a wildlife biologist focusing on the ecology and management of migratory birds, including whooping cranes. </a:t>
            </a:r>
          </a:p>
          <a:p>
            <a:pPr marL="228600" indent="-228600">
              <a:buFontTx/>
              <a:buAutoNum type="arabicPeriod"/>
              <a:defRPr/>
            </a:pPr>
            <a:r>
              <a:rPr lang="en-US" dirty="0">
                <a:solidFill>
                  <a:srgbClr val="222222"/>
                </a:solidFill>
                <a:highlight>
                  <a:srgbClr val="FFFFFF"/>
                </a:highlight>
                <a:latin typeface="Arial" panose="020B0604020202020204" pitchFamily="34" charset="0"/>
              </a:rPr>
              <a:t>Michal Tal, who joined in 2022, is a fluvial geomorphologist with a special focus on riparian vegetation and channel morphology. It’s after midnight in France, so Michal can’t attend.</a:t>
            </a:r>
          </a:p>
          <a:p>
            <a:pPr marL="228600" indent="-228600">
              <a:buFontTx/>
              <a:buAutoNum type="arabicPeriod"/>
              <a:defRPr/>
            </a:pPr>
            <a:endParaRPr lang="en-US" dirty="0">
              <a:solidFill>
                <a:srgbClr val="222222"/>
              </a:solidFill>
              <a:highlight>
                <a:srgbClr val="FFFFFF"/>
              </a:highlight>
              <a:latin typeface="Arial" panose="020B0604020202020204" pitchFamily="34" charset="0"/>
            </a:endParaRPr>
          </a:p>
          <a:p>
            <a:pPr>
              <a:defRPr/>
            </a:pPr>
            <a:r>
              <a:rPr lang="en-US" b="1" dirty="0">
                <a:solidFill>
                  <a:srgbClr val="222222"/>
                </a:solidFill>
                <a:highlight>
                  <a:srgbClr val="FFFFFF"/>
                </a:highlight>
                <a:latin typeface="Arial" panose="020B0604020202020204" pitchFamily="34" charset="0"/>
              </a:rPr>
              <a:t>Second, the process the ISAC went through for this review. </a:t>
            </a:r>
            <a:r>
              <a:rPr lang="en-US" dirty="0">
                <a:solidFill>
                  <a:srgbClr val="222222"/>
                </a:solidFill>
                <a:highlight>
                  <a:srgbClr val="FFFFFF"/>
                </a:highlight>
                <a:latin typeface="Arial" panose="020B0604020202020204" pitchFamily="34" charset="0"/>
              </a:rPr>
              <a:t>– </a:t>
            </a:r>
            <a:r>
              <a:rPr lang="en-US" sz="1800" kern="0" dirty="0">
                <a:solidFill>
                  <a:srgbClr val="222222"/>
                </a:solidFill>
                <a:latin typeface="Arial" panose="020B0604020202020204" pitchFamily="34" charset="0"/>
                <a:ea typeface="Times New Roman" panose="02020603050405020304" pitchFamily="18" charset="0"/>
              </a:rPr>
              <a:t>For the February SPRS, we reviewed 22 documents prior to the meeting in Omaha, listened attentively and asked questions during two days of meetings, responded in writing to 21 separate questions and provided the EDO with 12 additional documents containing our detailed comments on specific reports (including the State of the Platte Report). We used a divide and conquer approach. For example, Michal and Alan addressed sediment augmentation; the two Davids focused on pallid sturgeon. We jointly edited Google Docs with our comments, and had conference calls to resolve outstanding issues. </a:t>
            </a:r>
            <a:endParaRPr lang="en-US" dirty="0">
              <a:solidFill>
                <a:srgbClr val="222222"/>
              </a:solidFill>
              <a:highlight>
                <a:srgbClr val="FFFFFF"/>
              </a:highlight>
              <a:latin typeface="Arial" panose="020B0604020202020204" pitchFamily="34" charset="0"/>
            </a:endParaRPr>
          </a:p>
          <a:p>
            <a:pPr>
              <a:defRPr/>
            </a:pPr>
            <a:br>
              <a:rPr lang="en-US" dirty="0">
                <a:solidFill>
                  <a:srgbClr val="222222"/>
                </a:solidFill>
                <a:highlight>
                  <a:srgbClr val="FFFFFF"/>
                </a:highlight>
                <a:latin typeface="Arial" panose="020B0604020202020204" pitchFamily="34" charset="0"/>
              </a:rPr>
            </a:br>
            <a:r>
              <a:rPr lang="en-US" b="1" dirty="0">
                <a:solidFill>
                  <a:srgbClr val="222222"/>
                </a:solidFill>
                <a:highlight>
                  <a:srgbClr val="FFFFFF"/>
                </a:highlight>
                <a:latin typeface="Arial" panose="020B0604020202020204" pitchFamily="34" charset="0"/>
              </a:rPr>
              <a:t>Third, what makes for effective independent science review? </a:t>
            </a:r>
            <a:r>
              <a:rPr lang="en-US" dirty="0">
                <a:solidFill>
                  <a:srgbClr val="222222"/>
                </a:solidFill>
                <a:highlight>
                  <a:srgbClr val="FFFFFF"/>
                </a:highlight>
                <a:latin typeface="Arial" panose="020B0604020202020204" pitchFamily="34" charset="0"/>
              </a:rPr>
              <a:t>Effective independent science review of programs relies on two things:  1) the independent reviewers understand very well the details of the program; and 2) the program responds to the recommendations of the independent reviewers. Regarding #1, the ISAC has done our very best to understand what the Platte program is doing. However, we aren’t omniscient. We welcome corrections to any misunderstandings we have, through conversations or written feedback. Regarding #2, how the Program responses to ISAC recommendations, that’s up to the program. Over the past 15 years, many ISAC recommendations were adopted by the Program, and led to important improvements. We hope that continues. </a:t>
            </a:r>
          </a:p>
          <a:p>
            <a:pPr>
              <a:buClr>
                <a:srgbClr val="000000"/>
              </a:buClr>
              <a:buSzPts val="1200"/>
              <a:defRPr/>
            </a:pPr>
            <a:endParaRPr lang="en-US" altLang="en-US" dirty="0">
              <a:latin typeface="Arial" panose="020B0604020202020204" pitchFamily="34" charset="0"/>
            </a:endParaRPr>
          </a:p>
          <a:p>
            <a:pPr>
              <a:buClr>
                <a:srgbClr val="000000"/>
              </a:buClr>
              <a:buSzPts val="1200"/>
              <a:defRPr/>
            </a:pPr>
            <a:endParaRPr lang="en-US" altLang="en-US" dirty="0">
              <a:latin typeface="Arial" panose="020B0604020202020204" pitchFamily="34" charset="0"/>
            </a:endParaRPr>
          </a:p>
          <a:p>
            <a:pPr>
              <a:buClr>
                <a:srgbClr val="000000"/>
              </a:buClr>
              <a:buSzPts val="1200"/>
              <a:defRPr/>
            </a:pPr>
            <a:endParaRPr lang="en-US" altLang="en-US" dirty="0">
              <a:latin typeface="Arial" panose="020B0604020202020204" pitchFamily="34" charset="0"/>
            </a:endParaRPr>
          </a:p>
          <a:p>
            <a:pPr>
              <a:buClr>
                <a:srgbClr val="000000"/>
              </a:buClr>
              <a:buSzPts val="1200"/>
              <a:defRPr/>
            </a:pPr>
            <a:endParaRPr lang="en-US" altLang="en-US" dirty="0">
              <a:latin typeface="Arial" panose="020B0604020202020204" pitchFamily="34" charset="0"/>
            </a:endParaRPr>
          </a:p>
          <a:p>
            <a:pPr>
              <a:buClr>
                <a:srgbClr val="000000"/>
              </a:buClr>
              <a:buSzPts val="1200"/>
              <a:defRPr/>
            </a:pPr>
            <a:endParaRPr lang="en-US" altLang="en-US" dirty="0">
              <a:latin typeface="Arial" panose="020B0604020202020204" pitchFamily="34" charset="0"/>
            </a:endParaRPr>
          </a:p>
        </p:txBody>
      </p:sp>
      <p:sp>
        <p:nvSpPr>
          <p:cNvPr id="6148" name="Google Shape;87;p1:notes">
            <a:extLst>
              <a:ext uri="{FF2B5EF4-FFF2-40B4-BE49-F238E27FC236}">
                <a16:creationId xmlns:a16="http://schemas.microsoft.com/office/drawing/2014/main" id="{1A9CC353-1CCE-10DD-0478-931B7A518604}"/>
              </a:ext>
            </a:extLst>
          </p:cNvPr>
          <p:cNvSpPr>
            <a:spLocks noGrp="1" noChangeArrowheads="1"/>
          </p:cNvSpPr>
          <p:nvPr>
            <p:ph type="sldNum" sz="quarter" idx="5"/>
          </p:nvPr>
        </p:nvSpPr>
        <p:spPr>
          <a:xfrm>
            <a:off x="4143375" y="9120188"/>
            <a:ext cx="3170238" cy="4810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45" tIns="48309" rIns="96645" bIns="48309"/>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Clr>
                <a:srgbClr val="000000"/>
              </a:buClr>
              <a:buSzPts val="1800"/>
            </a:pPr>
            <a:fld id="{F172C8EF-CAE1-4399-B422-B3D5E31D2F16}" type="slidenum">
              <a:rPr lang="en-US" altLang="en-US" smtClean="0"/>
              <a:pPr>
                <a:buClr>
                  <a:srgbClr val="000000"/>
                </a:buClr>
                <a:buSzPts val="1800"/>
              </a:pPr>
              <a:t>1</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47022320-67A6-CA90-3B99-64EF204DC2D7}"/>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C80E123C-F2CD-42FB-72CF-8CFC3651F86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i="1">
                <a:latin typeface="Arial" panose="020B0604020202020204" pitchFamily="34" charset="0"/>
              </a:rPr>
              <a:t>2d. </a:t>
            </a:r>
            <a:r>
              <a:rPr lang="en-US" altLang="en-US">
                <a:latin typeface="Arial" panose="020B0604020202020204" pitchFamily="34" charset="0"/>
              </a:rPr>
              <a:t>T</a:t>
            </a:r>
            <a:r>
              <a:rPr lang="en-US" altLang="en-US" sz="1800">
                <a:latin typeface="Aptos" panose="020B0004020202020204" pitchFamily="34" charset="0"/>
                <a:cs typeface="Aptos" panose="020B0004020202020204" pitchFamily="34" charset="0"/>
              </a:rPr>
              <a:t>he Extension only spans a decade or so, which isn’t a long time in the big picture of river processes. So it’s important to test hypotheses over space as well as time, looking at an array of channel reaches, segments, or even individual braids of the Platte to get useful contrasts. </a:t>
            </a:r>
            <a:endParaRPr lang="en-US" altLang="en-US" sz="1800">
              <a:latin typeface="Calibri" panose="020F0502020204030204" pitchFamily="34" charset="0"/>
              <a:cs typeface="Calibri" panose="020F0502020204030204" pitchFamily="34" charset="0"/>
            </a:endParaRPr>
          </a:p>
          <a:p>
            <a:endParaRPr lang="en-US" altLang="en-US" i="1">
              <a:latin typeface="Arial" panose="020B0604020202020204" pitchFamily="34" charset="0"/>
            </a:endParaRPr>
          </a:p>
        </p:txBody>
      </p:sp>
      <p:sp>
        <p:nvSpPr>
          <p:cNvPr id="24580" name="Slide Number Placeholder 3">
            <a:extLst>
              <a:ext uri="{FF2B5EF4-FFF2-40B4-BE49-F238E27FC236}">
                <a16:creationId xmlns:a16="http://schemas.microsoft.com/office/drawing/2014/main" id="{B27F6104-6ED8-2C22-E728-F7935FEDC35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98627BB-1E10-468A-9732-097BAC98AC23}" type="slidenum">
              <a:rPr lang="en-CA" altLang="en-US" smtClean="0"/>
              <a:pPr/>
              <a:t>10</a:t>
            </a:fld>
            <a:endParaRPr lang="en-CA"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864DE58-A146-75C5-8023-293890A32298}"/>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92532266-6869-80C7-8910-8129D997EC99}"/>
              </a:ext>
            </a:extLst>
          </p:cNvPr>
          <p:cNvSpPr>
            <a:spLocks noGrp="1" noChangeArrowheads="1"/>
          </p:cNvSpPr>
          <p:nvPr>
            <p:ph type="body" idx="1"/>
          </p:nvPr>
        </p:nvSpPr>
        <p:spPr>
          <a:ln/>
        </p:spPr>
        <p:txBody>
          <a:bodyPr/>
          <a:lstStyle/>
          <a:p>
            <a:pPr>
              <a:defRPr/>
            </a:pPr>
            <a:r>
              <a:rPr lang="en-US" sz="1800" b="1" dirty="0">
                <a:solidFill>
                  <a:srgbClr val="000000"/>
                </a:solidFill>
                <a:highlight>
                  <a:srgbClr val="FFFF00"/>
                </a:highlight>
                <a:latin typeface="Aptos" panose="020B0004020202020204" pitchFamily="34" charset="0"/>
                <a:ea typeface="Aptos" panose="020B0004020202020204" pitchFamily="34" charset="0"/>
                <a:cs typeface="Aptos" panose="020B0004020202020204" pitchFamily="34" charset="0"/>
              </a:rPr>
              <a:t>Now I’ll move on to each of the EBQs. </a:t>
            </a:r>
            <a:r>
              <a:rPr lang="en-US" sz="1800" i="1" dirty="0">
                <a:solidFill>
                  <a:srgbClr val="000000"/>
                </a:solidFill>
                <a:highlight>
                  <a:srgbClr val="FFFF00"/>
                </a:highlight>
                <a:latin typeface="Aptos" panose="020B0004020202020204" pitchFamily="34" charset="0"/>
                <a:ea typeface="Aptos" panose="020B0004020202020204" pitchFamily="34" charset="0"/>
                <a:cs typeface="Aptos" panose="020B0004020202020204" pitchFamily="34" charset="0"/>
              </a:rPr>
              <a:t>Read EBQ #1. </a:t>
            </a:r>
            <a:r>
              <a:rPr lang="en-US" sz="1800" dirty="0">
                <a:solidFill>
                  <a:srgbClr val="000000"/>
                </a:solidFill>
                <a:highlight>
                  <a:srgbClr val="FFFF00"/>
                </a:highlight>
                <a:latin typeface="Aptos" panose="020B0004020202020204" pitchFamily="34" charset="0"/>
                <a:ea typeface="Aptos" panose="020B0004020202020204" pitchFamily="34" charset="0"/>
                <a:cs typeface="Aptos" panose="020B0004020202020204" pitchFamily="34" charset="0"/>
              </a:rPr>
              <a:t>Water is scarce and expensive. Managers want to use it as effectively as possible to help maintain habitat for WCs. How cost-effective is water compared to other tools in the toolbox like mechanical management and herbicide in maintaining channel widths? How do these tools best work together? </a:t>
            </a:r>
            <a:endParaRPr lang="en-US" sz="1800" b="1" i="1" dirty="0">
              <a:solidFill>
                <a:srgbClr val="000000"/>
              </a:solidFill>
              <a:highlight>
                <a:srgbClr val="FFFF00"/>
              </a:highlight>
              <a:latin typeface="Aptos" panose="020B0004020202020204" pitchFamily="34" charset="0"/>
              <a:ea typeface="Aptos" panose="020B0004020202020204" pitchFamily="34" charset="0"/>
              <a:cs typeface="Aptos" panose="020B0004020202020204" pitchFamily="34" charset="0"/>
            </a:endParaRPr>
          </a:p>
          <a:p>
            <a:pPr>
              <a:defRPr/>
            </a:pPr>
            <a:endParaRPr lang="en-US" sz="1800" i="1" dirty="0">
              <a:solidFill>
                <a:srgbClr val="000000"/>
              </a:solidFill>
              <a:highlight>
                <a:srgbClr val="FFFF00"/>
              </a:highlight>
              <a:latin typeface="Aptos" panose="020B0004020202020204" pitchFamily="34" charset="0"/>
              <a:ea typeface="Aptos" panose="020B0004020202020204" pitchFamily="34" charset="0"/>
              <a:cs typeface="Aptos" panose="020B0004020202020204" pitchFamily="34" charset="0"/>
            </a:endParaRPr>
          </a:p>
          <a:p>
            <a:pPr>
              <a:defRPr/>
            </a:pPr>
            <a:r>
              <a:rPr lang="en-US" sz="1800" dirty="0">
                <a:solidFill>
                  <a:srgbClr val="000000"/>
                </a:solidFill>
                <a:highlight>
                  <a:srgbClr val="FFFF00"/>
                </a:highlight>
                <a:latin typeface="Aptos" panose="020B0004020202020204" pitchFamily="34" charset="0"/>
                <a:ea typeface="Aptos" panose="020B0004020202020204" pitchFamily="34" charset="0"/>
                <a:cs typeface="Aptos" panose="020B0004020202020204" pitchFamily="34" charset="0"/>
              </a:rPr>
              <a:t>The ISAC had three points to make on EBQ #1. First, it’s worth exploring whether the AHR habitat-limited or crane-limited. </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Species at risk are often limited more by survival rates than habitat. There could be plenty of WC habitat available in the AHR for more WCs, but there aren’t yet enough birds to occupy this available habitat. </a:t>
            </a:r>
            <a:r>
              <a:rPr lang="en-US" sz="1800" dirty="0">
                <a:latin typeface="Aptos" panose="020B0004020202020204" pitchFamily="34" charset="0"/>
                <a:ea typeface="Aptos" panose="020B0004020202020204" pitchFamily="34" charset="0"/>
                <a:cs typeface="Aptos" panose="020B0004020202020204" pitchFamily="34" charset="0"/>
              </a:rPr>
              <a:t>The adjusted proportion of WC population (shown at lower left) varies considerably from year to year in both spring and fall, but there isn’t a clear upward trend. WC use of the AHR may be growing proportionally with the overall WC population and WC habitat may not be limiting. </a:t>
            </a:r>
          </a:p>
          <a:p>
            <a:pPr>
              <a:defRPr/>
            </a:pPr>
            <a:endParaRPr lang="en-US" altLang="en-US" sz="1800" i="1" dirty="0">
              <a:latin typeface="Aptos" panose="020B0004020202020204" pitchFamily="34" charset="0"/>
            </a:endParaRPr>
          </a:p>
        </p:txBody>
      </p:sp>
      <p:sp>
        <p:nvSpPr>
          <p:cNvPr id="26628" name="Slide Number Placeholder 3">
            <a:extLst>
              <a:ext uri="{FF2B5EF4-FFF2-40B4-BE49-F238E27FC236}">
                <a16:creationId xmlns:a16="http://schemas.microsoft.com/office/drawing/2014/main" id="{37FE9CC3-44F5-F963-B628-16C7012D490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4DF82FB-28B8-4FE1-992B-0940F0237C7C}" type="slidenum">
              <a:rPr lang="en-CA" altLang="en-US" smtClean="0"/>
              <a:pPr/>
              <a:t>11</a:t>
            </a:fld>
            <a:endParaRPr lang="en-CA"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B3A0F556-CA3E-61B7-5DC2-9D50E967EF4A}"/>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B07BF4D0-E79F-D0BE-836E-C28881A207C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800" i="1">
                <a:latin typeface="Aptos" panose="020B0004020202020204" pitchFamily="34" charset="0"/>
              </a:rPr>
              <a:t>1b. </a:t>
            </a:r>
            <a:r>
              <a:rPr lang="en-US" altLang="en-US" sz="1800">
                <a:latin typeface="Aptos" panose="020B0004020202020204" pitchFamily="34" charset="0"/>
              </a:rPr>
              <a:t>Multiple factors affect channel width - </a:t>
            </a:r>
            <a:r>
              <a:rPr lang="en-US" altLang="en-US" sz="1800">
                <a:latin typeface="Arial" panose="020B0604020202020204" pitchFamily="34" charset="0"/>
              </a:rPr>
              <a:t>year to year variation in natural flow; inundation flows; mechanical mgmt.; herbicide. </a:t>
            </a:r>
            <a:r>
              <a:rPr lang="en-US" altLang="en-US" sz="1800">
                <a:latin typeface="Aptos" panose="020B0004020202020204" pitchFamily="34" charset="0"/>
              </a:rPr>
              <a:t>Knowing the relative importance of each factor and how these factors interact, can help with the GC decide how to allocate money and staff resources. The machine learning model includes all of these factors, which is great. The model might be helpful in elucidating the relative importance of each factor and the variability across reaches, which could help to guide management decisions. The mean TUCW over the entire AHR (the green line on the figure at the lower right) may hide spatial variation that helps to reveal the relative importance of each factor. We suggest looking at what factors correlate with the % </a:t>
            </a:r>
            <a:r>
              <a:rPr lang="en-US" altLang="en-US" sz="1800" b="1">
                <a:latin typeface="Aptos" panose="020B0004020202020204" pitchFamily="34" charset="0"/>
              </a:rPr>
              <a:t>of each river segment </a:t>
            </a:r>
            <a:r>
              <a:rPr lang="en-US" altLang="en-US" sz="1800">
                <a:latin typeface="Aptos" panose="020B0004020202020204" pitchFamily="34" charset="0"/>
              </a:rPr>
              <a:t>with MUCW &gt; 650 ft. </a:t>
            </a:r>
          </a:p>
          <a:p>
            <a:endParaRPr lang="en-US" altLang="en-US" sz="1800">
              <a:latin typeface="Aptos" panose="020B0004020202020204" pitchFamily="34" charset="0"/>
            </a:endParaRPr>
          </a:p>
        </p:txBody>
      </p:sp>
      <p:sp>
        <p:nvSpPr>
          <p:cNvPr id="28676" name="Slide Number Placeholder 3">
            <a:extLst>
              <a:ext uri="{FF2B5EF4-FFF2-40B4-BE49-F238E27FC236}">
                <a16:creationId xmlns:a16="http://schemas.microsoft.com/office/drawing/2014/main" id="{86FEDB95-DF5C-FFB4-67CE-B278ADA86C2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E17CCBA-C09B-4083-812B-83856153FE4F}" type="slidenum">
              <a:rPr lang="en-CA" altLang="en-US" smtClean="0"/>
              <a:pPr/>
              <a:t>12</a:t>
            </a:fld>
            <a:endParaRPr lang="en-CA"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327F4377-58E9-EEAC-22A8-DAA605802DB4}"/>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88300CD8-D6D5-666E-C833-1793C5DC61E9}"/>
              </a:ext>
            </a:extLst>
          </p:cNvPr>
          <p:cNvSpPr>
            <a:spLocks noGrp="1" noChangeArrowheads="1"/>
          </p:cNvSpPr>
          <p:nvPr>
            <p:ph type="body" idx="1"/>
          </p:nvPr>
        </p:nvSpPr>
        <p:spPr>
          <a:ln/>
        </p:spPr>
        <p:txBody>
          <a:bodyPr/>
          <a:lstStyle/>
          <a:p>
            <a:pPr>
              <a:defRPr/>
            </a:pPr>
            <a:r>
              <a:rPr lang="en-US" altLang="en-US" sz="1800" i="1" dirty="0">
                <a:latin typeface="Aptos" panose="020B0004020202020204" pitchFamily="34" charset="0"/>
              </a:rPr>
              <a:t>1c. </a:t>
            </a:r>
            <a:r>
              <a:rPr lang="en-US" altLang="en-US" sz="1800" dirty="0">
                <a:latin typeface="Aptos" panose="020B0004020202020204" pitchFamily="34" charset="0"/>
              </a:rPr>
              <a:t>The various metrics of channel width have different attributes and uses</a:t>
            </a:r>
            <a:r>
              <a:rPr lang="en-US" altLang="en-US" sz="1800" i="1" dirty="0">
                <a:latin typeface="Aptos" panose="020B0004020202020204" pitchFamily="34" charset="0"/>
              </a:rPr>
              <a:t> (say the three metrics)</a:t>
            </a:r>
            <a:r>
              <a:rPr lang="en-US" altLang="en-US" sz="1800" dirty="0">
                <a:latin typeface="Aptos" panose="020B0004020202020204" pitchFamily="34" charset="0"/>
              </a:rPr>
              <a:t>. The </a:t>
            </a:r>
            <a:r>
              <a:rPr lang="en-US" altLang="en-US" sz="1800" dirty="0" err="1">
                <a:latin typeface="Aptos" panose="020B0004020202020204" pitchFamily="34" charset="0"/>
              </a:rPr>
              <a:t>SoPR</a:t>
            </a:r>
            <a:r>
              <a:rPr lang="en-US" altLang="en-US" sz="1800" dirty="0">
                <a:latin typeface="Aptos" panose="020B0004020202020204" pitchFamily="34" charset="0"/>
              </a:rPr>
              <a:t> should clarify why it uses each metric in each analysis. What are the appropriate targets for MUCW?</a:t>
            </a:r>
            <a:r>
              <a:rPr lang="en-US" altLang="en-US" sz="1800" b="1" dirty="0">
                <a:latin typeface="Aptos" panose="020B0004020202020204" pitchFamily="34" charset="0"/>
              </a:rPr>
              <a:t> </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Many roosts (about 36%) occur in areas with unobstructed channel widths less than 650’. </a:t>
            </a:r>
            <a:r>
              <a:rPr lang="en-US" sz="1800" b="1" dirty="0">
                <a:highlight>
                  <a:srgbClr val="FFFF00"/>
                </a:highlight>
                <a:latin typeface="Aptos" panose="020B0004020202020204" pitchFamily="34" charset="0"/>
                <a:ea typeface="Aptos" panose="020B0004020202020204" pitchFamily="34" charset="0"/>
                <a:cs typeface="Aptos" panose="020B0004020202020204" pitchFamily="34" charset="0"/>
              </a:rPr>
              <a:t>The key management decision </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is what actions most cost-effectively maintain target channel widths. That decision needs to balance the risks of not maintaining high quality habitat against the risk of wasting money on building very wide channels that aren’t required.</a:t>
            </a:r>
            <a:r>
              <a:rPr lang="en-US" sz="1800" dirty="0">
                <a:latin typeface="Aptos" panose="020B0004020202020204" pitchFamily="34" charset="0"/>
                <a:ea typeface="Aptos" panose="020B0004020202020204" pitchFamily="34" charset="0"/>
                <a:cs typeface="Aptos" panose="020B0004020202020204" pitchFamily="34" charset="0"/>
              </a:rPr>
              <a:t> </a:t>
            </a:r>
            <a:endParaRPr lang="en-US" altLang="en-US" dirty="0">
              <a:latin typeface="Arial" panose="020B0604020202020204" pitchFamily="34" charset="0"/>
            </a:endParaRPr>
          </a:p>
        </p:txBody>
      </p:sp>
      <p:sp>
        <p:nvSpPr>
          <p:cNvPr id="30724" name="Slide Number Placeholder 3">
            <a:extLst>
              <a:ext uri="{FF2B5EF4-FFF2-40B4-BE49-F238E27FC236}">
                <a16:creationId xmlns:a16="http://schemas.microsoft.com/office/drawing/2014/main" id="{ED9191F0-2233-3274-DEAA-775321C2172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E298D28-A8FB-4940-94B4-EAF7BE3E330E}" type="slidenum">
              <a:rPr lang="en-CA" altLang="en-US" smtClean="0"/>
              <a:pPr/>
              <a:t>13</a:t>
            </a:fld>
            <a:endParaRPr lang="en-CA"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6EF9BAD4-96CA-40FD-A922-E6522425537A}"/>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B63BE45D-64E7-376A-512D-F70C12F191B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JENNIFER TO DISCUSS SLIDE</a:t>
            </a:r>
          </a:p>
          <a:p>
            <a:endParaRPr lang="en-US" altLang="en-US">
              <a:latin typeface="Arial" panose="020B0604020202020204" pitchFamily="34" charset="0"/>
            </a:endParaRPr>
          </a:p>
          <a:p>
            <a:r>
              <a:rPr lang="en-US" altLang="en-US">
                <a:latin typeface="Arial" panose="020B0604020202020204" pitchFamily="34" charset="0"/>
              </a:rPr>
              <a:t>Here’s a bit more detail on the issue of targets for UOCW. The blue bars on the left graph show the percent of available channels with different </a:t>
            </a:r>
            <a:r>
              <a:rPr lang="en-US" altLang="en-US" b="1">
                <a:latin typeface="Arial" panose="020B0604020202020204" pitchFamily="34" charset="0"/>
              </a:rPr>
              <a:t>unobstructed</a:t>
            </a:r>
            <a:r>
              <a:rPr lang="en-US" altLang="en-US">
                <a:latin typeface="Arial" panose="020B0604020202020204" pitchFamily="34" charset="0"/>
              </a:rPr>
              <a:t> </a:t>
            </a:r>
            <a:r>
              <a:rPr lang="en-US" altLang="en-US" b="1">
                <a:latin typeface="Arial" panose="020B0604020202020204" pitchFamily="34" charset="0"/>
              </a:rPr>
              <a:t>channel widths, </a:t>
            </a:r>
            <a:r>
              <a:rPr lang="en-US" altLang="en-US">
                <a:latin typeface="Arial" panose="020B0604020202020204" pitchFamily="34" charset="0"/>
              </a:rPr>
              <a:t>and the green bars show the percent of channel widths occupied with WC roosts. You can see that there are lots of very narrow channels that aren’t used (tall blue bars and short green bars at the far left). The channel widths with the most roosts are in the middle, at about 600’ to 900’ wide. </a:t>
            </a:r>
          </a:p>
          <a:p>
            <a:endParaRPr lang="en-US" altLang="en-US">
              <a:latin typeface="Arial" panose="020B0604020202020204" pitchFamily="34" charset="0"/>
            </a:endParaRPr>
          </a:p>
          <a:p>
            <a:r>
              <a:rPr lang="en-US" altLang="en-US">
                <a:latin typeface="Arial" panose="020B0604020202020204" pitchFamily="34" charset="0"/>
              </a:rPr>
              <a:t>** What proportion of each bar in the plot is managed by the program?  Want to know for both the available and roost sites. </a:t>
            </a:r>
          </a:p>
          <a:p>
            <a:r>
              <a:rPr lang="en-US" altLang="en-US">
                <a:latin typeface="Arial" panose="020B0604020202020204" pitchFamily="34" charset="0"/>
              </a:rPr>
              <a:t>The answer to this question can help the Program determine the level of impact PRRIP can have on the unobstructed channel widths throughout the AHR. </a:t>
            </a:r>
          </a:p>
          <a:p>
            <a:r>
              <a:rPr lang="en-US" altLang="en-US">
                <a:latin typeface="Arial" panose="020B0604020202020204" pitchFamily="34" charset="0"/>
              </a:rPr>
              <a:t>____________________________________________________________________________________________________________________</a:t>
            </a:r>
          </a:p>
          <a:p>
            <a:r>
              <a:rPr lang="en-US" altLang="en-US">
                <a:latin typeface="Arial" panose="020B0604020202020204" pitchFamily="34" charset="0"/>
              </a:rPr>
              <a:t>(Jennifer omitted Alan’s graph because EDO’s model in doc 8 is a better version of this same idea.)</a:t>
            </a:r>
          </a:p>
          <a:p>
            <a:endParaRPr lang="en-US" altLang="en-US">
              <a:latin typeface="Arial" panose="020B0604020202020204" pitchFamily="34" charset="0"/>
            </a:endParaRPr>
          </a:p>
          <a:p>
            <a:r>
              <a:rPr lang="en-US" altLang="en-US">
                <a:latin typeface="Arial" panose="020B0604020202020204" pitchFamily="34" charset="0"/>
              </a:rPr>
              <a:t>Alan Kasprak of the ISAC thought it would be interesting to calculate the ratio of these two metrics as a measure of WC selection, which is what you see on the right side. WC relative selection increases up to about 1300’, and then drops off. This is another way of thinking about WC roost selection which might be useful to the EDO and TAC. </a:t>
            </a:r>
          </a:p>
        </p:txBody>
      </p:sp>
      <p:sp>
        <p:nvSpPr>
          <p:cNvPr id="32772" name="Slide Number Placeholder 3">
            <a:extLst>
              <a:ext uri="{FF2B5EF4-FFF2-40B4-BE49-F238E27FC236}">
                <a16:creationId xmlns:a16="http://schemas.microsoft.com/office/drawing/2014/main" id="{8D39517B-5C5C-A5B2-C09F-9053B2BC18D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0C93946-2D7C-4FCB-A855-C73467F23CFC}" type="slidenum">
              <a:rPr lang="en-CA" altLang="en-US" smtClean="0">
                <a:solidFill>
                  <a:srgbClr val="000000"/>
                </a:solidFill>
              </a:rPr>
              <a:pPr/>
              <a:t>14</a:t>
            </a:fld>
            <a:endParaRPr lang="en-CA" altLang="en-US">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785502A5-E857-8147-2C47-71EB7B1D05D4}"/>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BB44024A-A562-0622-43CB-22D0ECE47CF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800" b="1">
                <a:solidFill>
                  <a:srgbClr val="000000"/>
                </a:solidFill>
                <a:latin typeface="Aptos" panose="020B0004020202020204" pitchFamily="34" charset="0"/>
              </a:rPr>
              <a:t>Moving on to EBQ #2 </a:t>
            </a:r>
            <a:r>
              <a:rPr lang="en-US" altLang="en-US" sz="1800" i="1">
                <a:solidFill>
                  <a:srgbClr val="000000"/>
                </a:solidFill>
                <a:latin typeface="Aptos" panose="020B0004020202020204" pitchFamily="34" charset="0"/>
              </a:rPr>
              <a:t>(read)</a:t>
            </a:r>
            <a:r>
              <a:rPr lang="en-US" altLang="en-US" sz="1800" b="1" i="1">
                <a:solidFill>
                  <a:srgbClr val="000000"/>
                </a:solidFill>
                <a:latin typeface="Aptos" panose="020B0004020202020204" pitchFamily="34" charset="0"/>
              </a:rPr>
              <a:t>. </a:t>
            </a:r>
            <a:r>
              <a:rPr lang="en-US" altLang="en-US" sz="1800">
                <a:solidFill>
                  <a:srgbClr val="000000"/>
                </a:solidFill>
                <a:latin typeface="Aptos" panose="020B0004020202020204" pitchFamily="34" charset="0"/>
              </a:rPr>
              <a:t>As for maintaining channel widths, the GC wants to know how to best combine all tools in the Program toolbox to control </a:t>
            </a:r>
            <a:r>
              <a:rPr lang="en-US" altLang="en-US" sz="1800" i="1">
                <a:solidFill>
                  <a:srgbClr val="000000"/>
                </a:solidFill>
                <a:latin typeface="Aptos" panose="020B0004020202020204" pitchFamily="34" charset="0"/>
              </a:rPr>
              <a:t>Phragmites</a:t>
            </a:r>
            <a:r>
              <a:rPr lang="en-US" altLang="en-US" sz="1800">
                <a:solidFill>
                  <a:srgbClr val="000000"/>
                </a:solidFill>
                <a:latin typeface="Aptos" panose="020B0004020202020204" pitchFamily="34" charset="0"/>
              </a:rPr>
              <a:t> in the most cost-effective manner. </a:t>
            </a:r>
            <a:endParaRPr lang="en-US" altLang="en-US" sz="1800" b="1" i="1">
              <a:solidFill>
                <a:srgbClr val="000000"/>
              </a:solidFill>
              <a:latin typeface="Aptos" panose="020B0004020202020204" pitchFamily="34" charset="0"/>
            </a:endParaRPr>
          </a:p>
          <a:p>
            <a:endParaRPr lang="en-US" altLang="en-US" sz="1800" i="1">
              <a:solidFill>
                <a:srgbClr val="000000"/>
              </a:solidFill>
              <a:latin typeface="Aptos" panose="020B0004020202020204" pitchFamily="34" charset="0"/>
            </a:endParaRPr>
          </a:p>
          <a:p>
            <a:r>
              <a:rPr lang="en-US" altLang="en-US" sz="1800" i="1">
                <a:solidFill>
                  <a:srgbClr val="000000"/>
                </a:solidFill>
                <a:latin typeface="Aptos" panose="020B0004020202020204" pitchFamily="34" charset="0"/>
              </a:rPr>
              <a:t>2a. </a:t>
            </a:r>
            <a:r>
              <a:rPr lang="en-US" altLang="en-US" sz="1800">
                <a:solidFill>
                  <a:srgbClr val="000000"/>
                </a:solidFill>
                <a:latin typeface="Aptos" panose="020B0004020202020204" pitchFamily="34" charset="0"/>
              </a:rPr>
              <a:t>One of the challenges in answering EBQ #2 is that herbicide has not been consistently applied in the past. It’s hard to know which areas have been treated and which have not.  The 2025 evaluation will need to address that problem, and hopefully resolve it for the future.</a:t>
            </a:r>
            <a:endParaRPr lang="en-US" altLang="en-US" sz="1800" i="1">
              <a:solidFill>
                <a:srgbClr val="000000"/>
              </a:solidFill>
              <a:latin typeface="Aptos" panose="020B0004020202020204" pitchFamily="34" charset="0"/>
            </a:endParaRPr>
          </a:p>
          <a:p>
            <a:endParaRPr lang="en-US" altLang="en-US" sz="1800" i="1">
              <a:solidFill>
                <a:srgbClr val="000000"/>
              </a:solidFill>
              <a:latin typeface="Aptos" panose="020B0004020202020204" pitchFamily="34" charset="0"/>
            </a:endParaRPr>
          </a:p>
          <a:p>
            <a:pPr>
              <a:spcBef>
                <a:spcPct val="0"/>
              </a:spcBef>
            </a:pPr>
            <a:endParaRPr lang="en-US" altLang="en-US" sz="1800">
              <a:latin typeface="Calibri" panose="020F0502020204030204" pitchFamily="34" charset="0"/>
              <a:cs typeface="Calibri" panose="020F0502020204030204" pitchFamily="34" charset="0"/>
            </a:endParaRPr>
          </a:p>
          <a:p>
            <a:pPr>
              <a:spcBef>
                <a:spcPct val="0"/>
              </a:spcBef>
            </a:pPr>
            <a:endParaRPr lang="en-US" altLang="en-US" sz="1800">
              <a:latin typeface="Calibri" panose="020F0502020204030204" pitchFamily="34" charset="0"/>
              <a:cs typeface="Calibri" panose="020F0502020204030204" pitchFamily="34" charset="0"/>
            </a:endParaRPr>
          </a:p>
        </p:txBody>
      </p:sp>
      <p:sp>
        <p:nvSpPr>
          <p:cNvPr id="34820" name="Slide Number Placeholder 3">
            <a:extLst>
              <a:ext uri="{FF2B5EF4-FFF2-40B4-BE49-F238E27FC236}">
                <a16:creationId xmlns:a16="http://schemas.microsoft.com/office/drawing/2014/main" id="{7D9FB08E-7AD4-D5DE-6645-58602CCF055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EAD31A3-0869-42AD-8C74-A2715FE9857F}" type="slidenum">
              <a:rPr lang="en-CA" altLang="en-US" smtClean="0"/>
              <a:pPr/>
              <a:t>15</a:t>
            </a:fld>
            <a:endParaRPr lang="en-CA"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3496EE0A-EAE0-A6C3-D584-0C2E3C327B1C}"/>
              </a:ext>
            </a:extLst>
          </p:cNvPr>
          <p:cNvSpPr>
            <a:spLocks noGrp="1" noRot="1" noChangeAspect="1" noChangeArrowheads="1" noTextEdit="1"/>
          </p:cNvSpPr>
          <p:nvPr>
            <p:ph type="sldImg"/>
          </p:nvPr>
        </p:nvSpPr>
        <p:spPr>
          <a:ln/>
        </p:spPr>
      </p:sp>
      <p:sp>
        <p:nvSpPr>
          <p:cNvPr id="17411" name="Notes Placeholder 2">
            <a:extLst>
              <a:ext uri="{FF2B5EF4-FFF2-40B4-BE49-F238E27FC236}">
                <a16:creationId xmlns:a16="http://schemas.microsoft.com/office/drawing/2014/main" id="{2F127340-1872-28FE-1473-60BD37D600C1}"/>
              </a:ext>
            </a:extLst>
          </p:cNvPr>
          <p:cNvSpPr>
            <a:spLocks noGrp="1" noChangeArrowheads="1"/>
          </p:cNvSpPr>
          <p:nvPr>
            <p:ph type="body" idx="1"/>
          </p:nvPr>
        </p:nvSpPr>
        <p:spPr>
          <a:ln/>
        </p:spPr>
        <p:txBody>
          <a:bodyPr/>
          <a:lstStyle/>
          <a:p>
            <a:pPr>
              <a:defRPr/>
            </a:pPr>
            <a:r>
              <a:rPr lang="en-US" altLang="en-US" sz="1800" i="1" dirty="0">
                <a:solidFill>
                  <a:srgbClr val="000000"/>
                </a:solidFill>
                <a:latin typeface="Aptos" panose="020B0004020202020204" pitchFamily="34" charset="0"/>
              </a:rPr>
              <a:t>2b. </a:t>
            </a:r>
            <a:r>
              <a:rPr lang="en-US" altLang="en-US" sz="1800" dirty="0">
                <a:solidFill>
                  <a:srgbClr val="000000"/>
                </a:solidFill>
                <a:latin typeface="Aptos" panose="020B0004020202020204" pitchFamily="34" charset="0"/>
              </a:rPr>
              <a:t>Everyone involved needs to understand that i</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nundation flows may </a:t>
            </a:r>
            <a:r>
              <a:rPr lang="en-US" sz="1800" b="1" dirty="0">
                <a:highlight>
                  <a:srgbClr val="FFFF00"/>
                </a:highlight>
                <a:latin typeface="Aptos" panose="020B0004020202020204" pitchFamily="34" charset="0"/>
                <a:ea typeface="Aptos" panose="020B0004020202020204" pitchFamily="34" charset="0"/>
                <a:cs typeface="Aptos" panose="020B0004020202020204" pitchFamily="34" charset="0"/>
              </a:rPr>
              <a:t>maintain</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 channel widths, but cannot </a:t>
            </a:r>
            <a:r>
              <a:rPr lang="en-US" sz="1800" b="1" dirty="0">
                <a:highlight>
                  <a:srgbClr val="FFFF00"/>
                </a:highlight>
                <a:latin typeface="Aptos" panose="020B0004020202020204" pitchFamily="34" charset="0"/>
                <a:ea typeface="Aptos" panose="020B0004020202020204" pitchFamily="34" charset="0"/>
                <a:cs typeface="Aptos" panose="020B0004020202020204" pitchFamily="34" charset="0"/>
              </a:rPr>
              <a:t>increase</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 them. Scouring </a:t>
            </a:r>
            <a:r>
              <a:rPr lang="en-US" sz="1800" i="1" dirty="0">
                <a:highlight>
                  <a:srgbClr val="FFFF00"/>
                </a:highlight>
                <a:latin typeface="Aptos" panose="020B0004020202020204" pitchFamily="34" charset="0"/>
                <a:ea typeface="Aptos" panose="020B0004020202020204" pitchFamily="34" charset="0"/>
                <a:cs typeface="Aptos" panose="020B0004020202020204" pitchFamily="34" charset="0"/>
              </a:rPr>
              <a:t>Phragmites </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is impossible based on past work funded by the Program - lab experiments and field work by Natasha Bankhead of Leeds University (published in 2016).  </a:t>
            </a:r>
          </a:p>
          <a:p>
            <a:pPr>
              <a:defRPr/>
            </a:pPr>
            <a:endParaRPr lang="en-US" altLang="en-US" sz="1800" i="1" dirty="0">
              <a:solidFill>
                <a:srgbClr val="000000"/>
              </a:solidFill>
              <a:highlight>
                <a:srgbClr val="FFFF00"/>
              </a:highlight>
              <a:latin typeface="Aptos" panose="020B0004020202020204" pitchFamily="34" charset="0"/>
            </a:endParaRPr>
          </a:p>
          <a:p>
            <a:pPr>
              <a:spcBef>
                <a:spcPts val="0"/>
              </a:spcBef>
              <a:spcAft>
                <a:spcPts val="0"/>
              </a:spcAft>
              <a:defRPr/>
            </a:pPr>
            <a:endParaRPr lang="en-US" sz="1800" dirty="0">
              <a:latin typeface="Calibri" panose="020F0502020204030204" pitchFamily="34" charset="0"/>
              <a:ea typeface="Calibri" panose="020F0502020204030204" pitchFamily="34" charset="0"/>
            </a:endParaRPr>
          </a:p>
          <a:p>
            <a:pPr>
              <a:spcBef>
                <a:spcPts val="0"/>
              </a:spcBef>
              <a:spcAft>
                <a:spcPts val="0"/>
              </a:spcAft>
              <a:defRPr/>
            </a:pPr>
            <a:endParaRPr lang="en-US" sz="1800" dirty="0">
              <a:latin typeface="Calibri" panose="020F0502020204030204" pitchFamily="34" charset="0"/>
              <a:ea typeface="Calibri" panose="020F0502020204030204" pitchFamily="34" charset="0"/>
            </a:endParaRPr>
          </a:p>
        </p:txBody>
      </p:sp>
      <p:sp>
        <p:nvSpPr>
          <p:cNvPr id="36868" name="Slide Number Placeholder 3">
            <a:extLst>
              <a:ext uri="{FF2B5EF4-FFF2-40B4-BE49-F238E27FC236}">
                <a16:creationId xmlns:a16="http://schemas.microsoft.com/office/drawing/2014/main" id="{FFCD430C-BC8E-3F22-DA53-60B1FBFC4A1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BD710E2-C143-4540-B8CB-726E90ECB83C}" type="slidenum">
              <a:rPr lang="en-CA" altLang="en-US" smtClean="0"/>
              <a:pPr/>
              <a:t>16</a:t>
            </a:fld>
            <a:endParaRPr lang="en-CA"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BA330B6A-CEBD-6C60-AB04-228C9E91DEE5}"/>
              </a:ext>
            </a:extLst>
          </p:cNvPr>
          <p:cNvSpPr>
            <a:spLocks noGrp="1" noRot="1" noChangeAspect="1" noChangeArrowheads="1" noTextEdit="1"/>
          </p:cNvSpPr>
          <p:nvPr>
            <p:ph type="sldImg"/>
          </p:nvPr>
        </p:nvSpPr>
        <p:spPr>
          <a:ln/>
        </p:spPr>
      </p:sp>
      <p:sp>
        <p:nvSpPr>
          <p:cNvPr id="17411" name="Notes Placeholder 2">
            <a:extLst>
              <a:ext uri="{FF2B5EF4-FFF2-40B4-BE49-F238E27FC236}">
                <a16:creationId xmlns:a16="http://schemas.microsoft.com/office/drawing/2014/main" id="{977BA660-6D87-2107-AA45-AF51F732D08B}"/>
              </a:ext>
            </a:extLst>
          </p:cNvPr>
          <p:cNvSpPr>
            <a:spLocks noGrp="1" noChangeArrowheads="1"/>
          </p:cNvSpPr>
          <p:nvPr>
            <p:ph type="body" idx="1"/>
          </p:nvPr>
        </p:nvSpPr>
        <p:spPr>
          <a:ln/>
        </p:spPr>
        <p:txBody>
          <a:bodyPr/>
          <a:lstStyle/>
          <a:p>
            <a:pPr>
              <a:spcBef>
                <a:spcPts val="0"/>
              </a:spcBef>
              <a:spcAft>
                <a:spcPts val="0"/>
              </a:spcAft>
              <a:defRPr/>
            </a:pPr>
            <a:r>
              <a:rPr lang="en-US" altLang="en-US" sz="1800" i="1" dirty="0">
                <a:solidFill>
                  <a:srgbClr val="000000"/>
                </a:solidFill>
                <a:highlight>
                  <a:srgbClr val="FFFF00"/>
                </a:highlight>
                <a:latin typeface="Aptos" panose="020B0004020202020204" pitchFamily="34" charset="0"/>
              </a:rPr>
              <a:t>2c. </a:t>
            </a:r>
            <a:r>
              <a:rPr lang="en-US" altLang="en-US" sz="1800" dirty="0">
                <a:solidFill>
                  <a:srgbClr val="000000"/>
                </a:solidFill>
                <a:highlight>
                  <a:srgbClr val="FFFF00"/>
                </a:highlight>
                <a:latin typeface="Aptos" panose="020B0004020202020204" pitchFamily="34" charset="0"/>
              </a:rPr>
              <a:t>It’s important to simultaneously assess the relative effectiveness of all actions to control Phragmites. </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Is one approach more effective than another? Are there situations where dewatering of vegetation is preferable to inundation flows? What is the relative benefit of each action?  We understand that doing this work is part of the data analysis plan for herbicide polygons, which is great. </a:t>
            </a:r>
          </a:p>
          <a:p>
            <a:pPr>
              <a:spcBef>
                <a:spcPts val="0"/>
              </a:spcBef>
              <a:spcAft>
                <a:spcPts val="0"/>
              </a:spcAft>
              <a:defRPr/>
            </a:pPr>
            <a:endParaRPr lang="en-US" sz="1800" dirty="0">
              <a:latin typeface="Calibri" panose="020F0502020204030204" pitchFamily="34" charset="0"/>
              <a:ea typeface="Calibri" panose="020F0502020204030204" pitchFamily="34" charset="0"/>
            </a:endParaRPr>
          </a:p>
          <a:p>
            <a:pPr>
              <a:spcBef>
                <a:spcPts val="0"/>
              </a:spcBef>
              <a:spcAft>
                <a:spcPts val="0"/>
              </a:spcAft>
              <a:defRPr/>
            </a:pPr>
            <a:endParaRPr lang="en-US" sz="1800" dirty="0">
              <a:latin typeface="Calibri" panose="020F0502020204030204" pitchFamily="34" charset="0"/>
              <a:ea typeface="Calibri" panose="020F0502020204030204" pitchFamily="34" charset="0"/>
            </a:endParaRPr>
          </a:p>
        </p:txBody>
      </p:sp>
      <p:sp>
        <p:nvSpPr>
          <p:cNvPr id="38916" name="Slide Number Placeholder 3">
            <a:extLst>
              <a:ext uri="{FF2B5EF4-FFF2-40B4-BE49-F238E27FC236}">
                <a16:creationId xmlns:a16="http://schemas.microsoft.com/office/drawing/2014/main" id="{807A224E-87F9-DE2C-606B-371A0E67656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2BC1EFB-E679-4564-BA5A-09DF8F672B90}" type="slidenum">
              <a:rPr lang="en-CA" altLang="en-US" smtClean="0"/>
              <a:pPr/>
              <a:t>17</a:t>
            </a:fld>
            <a:endParaRPr lang="en-CA"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592A19B7-484E-B976-5833-2CF639A6C4A9}"/>
              </a:ext>
            </a:extLst>
          </p:cNvPr>
          <p:cNvSpPr>
            <a:spLocks noGrp="1" noRot="1" noChangeAspect="1" noChangeArrowheads="1" noTextEdit="1"/>
          </p:cNvSpPr>
          <p:nvPr>
            <p:ph type="sldImg"/>
          </p:nvPr>
        </p:nvSpPr>
        <p:spPr>
          <a:ln/>
        </p:spPr>
      </p:sp>
      <p:sp>
        <p:nvSpPr>
          <p:cNvPr id="17411" name="Notes Placeholder 2">
            <a:extLst>
              <a:ext uri="{FF2B5EF4-FFF2-40B4-BE49-F238E27FC236}">
                <a16:creationId xmlns:a16="http://schemas.microsoft.com/office/drawing/2014/main" id="{76331F75-26BB-205C-BB75-585D0E06731C}"/>
              </a:ext>
            </a:extLst>
          </p:cNvPr>
          <p:cNvSpPr>
            <a:spLocks noGrp="1" noChangeArrowheads="1"/>
          </p:cNvSpPr>
          <p:nvPr>
            <p:ph type="body" idx="1"/>
          </p:nvPr>
        </p:nvSpPr>
        <p:spPr>
          <a:ln/>
        </p:spPr>
        <p:txBody>
          <a:bodyPr/>
          <a:lstStyle/>
          <a:p>
            <a:pPr>
              <a:spcBef>
                <a:spcPts val="0"/>
              </a:spcBef>
              <a:spcAft>
                <a:spcPts val="0"/>
              </a:spcAft>
              <a:defRPr/>
            </a:pP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2d. The</a:t>
            </a:r>
            <a:r>
              <a:rPr lang="en-US" sz="1800" dirty="0">
                <a:latin typeface="Calibri" panose="020F0502020204030204" pitchFamily="34" charset="0"/>
                <a:ea typeface="Calibri" panose="020F0502020204030204" pitchFamily="34" charset="0"/>
              </a:rPr>
              <a:t> </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management hypothesis is that channel inundation flows of 1,500 </a:t>
            </a:r>
            <a:r>
              <a:rPr lang="en-US" sz="1800" dirty="0" err="1">
                <a:highlight>
                  <a:srgbClr val="FFFF00"/>
                </a:highlight>
                <a:latin typeface="Aptos" panose="020B0004020202020204" pitchFamily="34" charset="0"/>
                <a:ea typeface="Aptos" panose="020B0004020202020204" pitchFamily="34" charset="0"/>
                <a:cs typeface="Aptos" panose="020B0004020202020204" pitchFamily="34" charset="0"/>
              </a:rPr>
              <a:t>cfs</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 are an effective way to reduce </a:t>
            </a:r>
            <a:r>
              <a:rPr lang="en-US" sz="1800" i="1" dirty="0">
                <a:highlight>
                  <a:srgbClr val="FFFF00"/>
                </a:highlight>
                <a:latin typeface="Aptos" panose="020B0004020202020204" pitchFamily="34" charset="0"/>
                <a:ea typeface="Aptos" panose="020B0004020202020204" pitchFamily="34" charset="0"/>
                <a:cs typeface="Aptos" panose="020B0004020202020204" pitchFamily="34" charset="0"/>
              </a:rPr>
              <a:t>Phragmites.</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 A second hypothesis is that channel drying (as occurred at Chapman in September 2023) is also an effective way to reduce </a:t>
            </a:r>
            <a:r>
              <a:rPr lang="en-US" sz="1800" i="1" dirty="0">
                <a:highlight>
                  <a:srgbClr val="FFFF00"/>
                </a:highlight>
                <a:latin typeface="Aptos" panose="020B0004020202020204" pitchFamily="34" charset="0"/>
                <a:ea typeface="Aptos" panose="020B0004020202020204" pitchFamily="34" charset="0"/>
                <a:cs typeface="Aptos" panose="020B0004020202020204" pitchFamily="34" charset="0"/>
              </a:rPr>
              <a:t>Phragmites. </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A third hypothesis is that channel drying has only a temporary benefit, and that seeds lead to propagation of </a:t>
            </a:r>
            <a:r>
              <a:rPr lang="en-US" sz="1800" i="1" dirty="0">
                <a:highlight>
                  <a:srgbClr val="FFFF00"/>
                </a:highlight>
                <a:latin typeface="Aptos" panose="020B0004020202020204" pitchFamily="34" charset="0"/>
                <a:ea typeface="Aptos" panose="020B0004020202020204" pitchFamily="34" charset="0"/>
                <a:cs typeface="Aptos" panose="020B0004020202020204" pitchFamily="34" charset="0"/>
              </a:rPr>
              <a:t>Phragmites</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 during the next inundation</a:t>
            </a:r>
            <a:r>
              <a:rPr lang="en-US" sz="2800" dirty="0">
                <a:highlight>
                  <a:srgbClr val="FFFF00"/>
                </a:highlight>
                <a:latin typeface="Aptos" panose="020B0004020202020204" pitchFamily="34" charset="0"/>
                <a:ea typeface="Aptos" panose="020B0004020202020204" pitchFamily="34" charset="0"/>
                <a:cs typeface="Aptos" panose="020B0004020202020204" pitchFamily="34" charset="0"/>
              </a:rPr>
              <a:t>. Using spatial contrasts, as the Program is doing, will be helpful to disentangle these hypotheses. </a:t>
            </a:r>
          </a:p>
          <a:p>
            <a:pPr>
              <a:spcBef>
                <a:spcPts val="0"/>
              </a:spcBef>
              <a:spcAft>
                <a:spcPts val="0"/>
              </a:spcAft>
              <a:defRPr/>
            </a:pPr>
            <a:endParaRPr lang="en-US" sz="2800" dirty="0">
              <a:highlight>
                <a:srgbClr val="FFFF00"/>
              </a:highlight>
              <a:latin typeface="Aptos" panose="020B0004020202020204" pitchFamily="34" charset="0"/>
              <a:ea typeface="Calibri" panose="020F0502020204030204" pitchFamily="34" charset="0"/>
            </a:endParaRPr>
          </a:p>
          <a:p>
            <a:pPr>
              <a:spcBef>
                <a:spcPts val="0"/>
              </a:spcBef>
              <a:spcAft>
                <a:spcPts val="0"/>
              </a:spcAft>
              <a:defRPr/>
            </a:pPr>
            <a:r>
              <a:rPr lang="en-US" sz="1800" dirty="0">
                <a:latin typeface="Aptos" panose="020B0004020202020204" pitchFamily="34" charset="0"/>
                <a:ea typeface="Aptos" panose="020B0004020202020204" pitchFamily="34" charset="0"/>
                <a:cs typeface="Aptos" panose="020B0004020202020204" pitchFamily="34" charset="0"/>
              </a:rPr>
              <a:t>We recommend further </a:t>
            </a:r>
            <a:r>
              <a:rPr lang="en-US" sz="1800" dirty="0">
                <a:solidFill>
                  <a:srgbClr val="000000"/>
                </a:solidFill>
                <a:highlight>
                  <a:srgbClr val="FFFF00"/>
                </a:highlight>
                <a:latin typeface="Aptos" panose="020B0004020202020204" pitchFamily="34" charset="0"/>
                <a:ea typeface="Aptos" panose="020B0004020202020204" pitchFamily="34" charset="0"/>
                <a:cs typeface="Aptos" panose="020B0004020202020204" pitchFamily="34" charset="0"/>
              </a:rPr>
              <a:t>investigating the flow split between the main channel and the north channel upstream of Rowe Sanctuary. It’s worth exploring </a:t>
            </a:r>
            <a:r>
              <a:rPr lang="en-US" sz="1800" dirty="0">
                <a:highlight>
                  <a:srgbClr val="00FFFF"/>
                </a:highlight>
                <a:latin typeface="Aptos" panose="020B0004020202020204" pitchFamily="34" charset="0"/>
                <a:ea typeface="Aptos" panose="020B0004020202020204" pitchFamily="34" charset="0"/>
                <a:cs typeface="Aptos" panose="020B0004020202020204" pitchFamily="34" charset="0"/>
              </a:rPr>
              <a:t>whether</a:t>
            </a:r>
            <a:r>
              <a:rPr lang="en-US" sz="1800" dirty="0">
                <a:solidFill>
                  <a:srgbClr val="000000"/>
                </a:solidFill>
                <a:highlight>
                  <a:srgbClr val="00FFFF"/>
                </a:highlight>
                <a:latin typeface="Aptos" panose="020B0004020202020204" pitchFamily="34" charset="0"/>
                <a:ea typeface="Aptos" panose="020B0004020202020204" pitchFamily="34" charset="0"/>
                <a:cs typeface="Aptos" panose="020B0004020202020204" pitchFamily="34" charset="0"/>
              </a:rPr>
              <a:t> the proposed </a:t>
            </a:r>
            <a:r>
              <a:rPr lang="en-US" sz="1800" dirty="0">
                <a:highlight>
                  <a:srgbClr val="00FFFF"/>
                </a:highlight>
                <a:latin typeface="Aptos" panose="020B0004020202020204" pitchFamily="34" charset="0"/>
                <a:ea typeface="Aptos" panose="020B0004020202020204" pitchFamily="34" charset="0"/>
                <a:cs typeface="Aptos" panose="020B0004020202020204" pitchFamily="34" charset="0"/>
              </a:rPr>
              <a:t>berm is the</a:t>
            </a:r>
            <a:r>
              <a:rPr lang="en-US" sz="1800" dirty="0">
                <a:solidFill>
                  <a:srgbClr val="000000"/>
                </a:solidFill>
                <a:highlight>
                  <a:srgbClr val="00FFFF"/>
                </a:highlight>
                <a:latin typeface="Aptos" panose="020B0004020202020204" pitchFamily="34" charset="0"/>
                <a:ea typeface="Aptos" panose="020B0004020202020204" pitchFamily="34" charset="0"/>
                <a:cs typeface="Aptos" panose="020B0004020202020204" pitchFamily="34" charset="0"/>
              </a:rPr>
              <a:t> most effective way to increase discharge at Rowe</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a:t>
            </a:r>
            <a:endParaRPr lang="en-US" sz="1800" dirty="0">
              <a:latin typeface="Calibri" panose="020F0502020204030204" pitchFamily="34" charset="0"/>
              <a:ea typeface="Calibri" panose="020F0502020204030204" pitchFamily="34" charset="0"/>
            </a:endParaRPr>
          </a:p>
          <a:p>
            <a:pPr>
              <a:spcBef>
                <a:spcPts val="0"/>
              </a:spcBef>
              <a:spcAft>
                <a:spcPts val="0"/>
              </a:spcAft>
              <a:defRPr/>
            </a:pPr>
            <a:endParaRPr lang="en-US" sz="1800" dirty="0">
              <a:latin typeface="Calibri" panose="020F0502020204030204" pitchFamily="34" charset="0"/>
              <a:ea typeface="Calibri" panose="020F0502020204030204" pitchFamily="34" charset="0"/>
            </a:endParaRPr>
          </a:p>
          <a:p>
            <a:pPr>
              <a:spcBef>
                <a:spcPts val="0"/>
              </a:spcBef>
              <a:spcAft>
                <a:spcPts val="0"/>
              </a:spcAft>
              <a:defRPr/>
            </a:pPr>
            <a:endParaRPr lang="en-US" sz="1800" dirty="0">
              <a:latin typeface="Calibri" panose="020F0502020204030204" pitchFamily="34" charset="0"/>
              <a:ea typeface="Calibri" panose="020F0502020204030204" pitchFamily="34" charset="0"/>
            </a:endParaRPr>
          </a:p>
        </p:txBody>
      </p:sp>
      <p:sp>
        <p:nvSpPr>
          <p:cNvPr id="40964" name="Slide Number Placeholder 3">
            <a:extLst>
              <a:ext uri="{FF2B5EF4-FFF2-40B4-BE49-F238E27FC236}">
                <a16:creationId xmlns:a16="http://schemas.microsoft.com/office/drawing/2014/main" id="{DDFBFDAF-E8F0-D74A-C022-1681EFCC4C3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3FB9195-DE0A-463C-BAA6-B78CA96283C9}" type="slidenum">
              <a:rPr lang="en-CA" altLang="en-US" smtClean="0"/>
              <a:pPr/>
              <a:t>18</a:t>
            </a:fld>
            <a:endParaRPr lang="en-CA"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B5E8C6E7-DBCF-1A61-9703-93387F5A8050}"/>
              </a:ext>
            </a:extLst>
          </p:cNvPr>
          <p:cNvSpPr>
            <a:spLocks noGrp="1" noRot="1" noChangeAspect="1" noChangeArrowheads="1" noTextEdit="1"/>
          </p:cNvSpPr>
          <p:nvPr>
            <p:ph type="sldImg"/>
          </p:nvPr>
        </p:nvSpPr>
        <p:spPr>
          <a:ln/>
        </p:spPr>
      </p:sp>
      <p:sp>
        <p:nvSpPr>
          <p:cNvPr id="43011" name="Notes Placeholder 2">
            <a:extLst>
              <a:ext uri="{FF2B5EF4-FFF2-40B4-BE49-F238E27FC236}">
                <a16:creationId xmlns:a16="http://schemas.microsoft.com/office/drawing/2014/main" id="{82C66CA0-5C42-F9C1-D334-BDC15ECCD83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i="1">
                <a:solidFill>
                  <a:srgbClr val="000000"/>
                </a:solidFill>
                <a:latin typeface="Aptos" panose="020B0004020202020204" pitchFamily="34" charset="0"/>
              </a:rPr>
              <a:t>Read EBQ #3: </a:t>
            </a:r>
            <a:r>
              <a:rPr lang="en-US" altLang="en-US">
                <a:solidFill>
                  <a:srgbClr val="000000"/>
                </a:solidFill>
                <a:latin typeface="Aptos" panose="020B0004020202020204" pitchFamily="34" charset="0"/>
              </a:rPr>
              <a:t>The GC would like to know when and where sediment augmentation is required, how much sediment is required, and the most cost-effective methods of delivering that sediment. The GC also wants to learn what happens without sediment augmentation. </a:t>
            </a:r>
            <a:endParaRPr lang="en-US" altLang="en-US" i="1">
              <a:latin typeface="Arial" panose="020B0604020202020204" pitchFamily="34" charset="0"/>
            </a:endParaRPr>
          </a:p>
          <a:p>
            <a:endParaRPr lang="en-US" altLang="en-US" i="1">
              <a:latin typeface="Arial" panose="020B0604020202020204" pitchFamily="34" charset="0"/>
            </a:endParaRPr>
          </a:p>
          <a:p>
            <a:r>
              <a:rPr lang="en-US" altLang="en-US">
                <a:latin typeface="Arial" panose="020B0604020202020204" pitchFamily="34" charset="0"/>
              </a:rPr>
              <a:t>The data synthesis report is excellent, and will be even better after peer review. </a:t>
            </a:r>
          </a:p>
        </p:txBody>
      </p:sp>
      <p:sp>
        <p:nvSpPr>
          <p:cNvPr id="43012" name="Slide Number Placeholder 3">
            <a:extLst>
              <a:ext uri="{FF2B5EF4-FFF2-40B4-BE49-F238E27FC236}">
                <a16:creationId xmlns:a16="http://schemas.microsoft.com/office/drawing/2014/main" id="{AF576E7A-CF44-84A4-440B-2D5F97E1275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832074D-BFCB-42F4-88D8-535F64457A3D}" type="slidenum">
              <a:rPr lang="en-CA" altLang="en-US" smtClean="0"/>
              <a:pPr/>
              <a:t>19</a:t>
            </a:fld>
            <a:endParaRPr lang="en-CA"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FD4AF989-78A6-6783-1818-47BF2B8A0DC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34E81E8-C561-4F00-94F8-3ECEC86ADCDA}" type="slidenum">
              <a:rPr lang="en-CA" altLang="en-US" smtClean="0"/>
              <a:pPr>
                <a:spcBef>
                  <a:spcPct val="0"/>
                </a:spcBef>
              </a:pPr>
              <a:t>2</a:t>
            </a:fld>
            <a:endParaRPr lang="en-CA" altLang="en-US"/>
          </a:p>
        </p:txBody>
      </p:sp>
      <p:sp>
        <p:nvSpPr>
          <p:cNvPr id="8195" name="Rectangle 2">
            <a:extLst>
              <a:ext uri="{FF2B5EF4-FFF2-40B4-BE49-F238E27FC236}">
                <a16:creationId xmlns:a16="http://schemas.microsoft.com/office/drawing/2014/main" id="{0F374B71-AACA-8BF8-CA32-C136A8013711}"/>
              </a:ext>
            </a:extLst>
          </p:cNvPr>
          <p:cNvSpPr>
            <a:spLocks noRot="1" noChangeArrowheads="1" noTextEdit="1"/>
          </p:cNvSpPr>
          <p:nvPr>
            <p:ph type="sldImg"/>
          </p:nvPr>
        </p:nvSpPr>
        <p:spPr>
          <a:ln/>
        </p:spPr>
      </p:sp>
      <p:sp>
        <p:nvSpPr>
          <p:cNvPr id="8196" name="Rectangle 3">
            <a:extLst>
              <a:ext uri="{FF2B5EF4-FFF2-40B4-BE49-F238E27FC236}">
                <a16:creationId xmlns:a16="http://schemas.microsoft.com/office/drawing/2014/main" id="{A1870115-04A5-8F32-FC6E-E519378054E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How do you make science relevant to decisions? On the left side of this figure (pink circles) are decision makers like the GC, thinking about… </a:t>
            </a:r>
            <a:r>
              <a:rPr lang="en-US" altLang="en-US" i="1">
                <a:latin typeface="Arial" panose="020B0604020202020204" pitchFamily="34" charset="0"/>
              </a:rPr>
              <a:t>[read clouds, starting w mgmt. decisions and going clockwise]. </a:t>
            </a:r>
            <a:r>
              <a:rPr lang="en-US" altLang="en-US">
                <a:latin typeface="Arial" panose="020B0604020202020204" pitchFamily="34" charset="0"/>
              </a:rPr>
              <a:t>On the right side (yellow circles) are the scientists, like the TAC and EDO, thinking about… </a:t>
            </a:r>
            <a:r>
              <a:rPr lang="en-US" altLang="en-US" i="1">
                <a:latin typeface="Arial" panose="020B0604020202020204" pitchFamily="34" charset="0"/>
              </a:rPr>
              <a:t>[read clouds, starting w uncertainties, and going clockwise]. </a:t>
            </a:r>
            <a:r>
              <a:rPr lang="en-US" altLang="en-US">
                <a:latin typeface="Arial" panose="020B0604020202020204" pitchFamily="34" charset="0"/>
              </a:rPr>
              <a:t>In the middle is a bridge between the two worlds. </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Bridging these two worlds involves mutual understanding. Decision makers can keep scientists relevant to their decisions and stakeholder tradeoffs, so that applied science provides useful information for decisions. Scientists can keep managers honest, so that they truly understand what can and cannot be accomplished, and what is both known and knowable.</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We’ve organized our presentation to bridge these two worlds. The presentation gives a few highlights to stimulate discussion. Our report has a lot more detail.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3861CE5C-F332-182B-FE86-B7871C911890}"/>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62731859-B9FE-88E9-111C-578CA88C9A15}"/>
              </a:ext>
            </a:extLst>
          </p:cNvPr>
          <p:cNvSpPr>
            <a:spLocks noGrp="1" noChangeArrowheads="1"/>
          </p:cNvSpPr>
          <p:nvPr>
            <p:ph type="body" idx="1"/>
          </p:nvPr>
        </p:nvSpPr>
        <p:spPr>
          <a:ln/>
        </p:spPr>
        <p:txBody>
          <a:bodyPr/>
          <a:lstStyle/>
          <a:p>
            <a:pPr>
              <a:defRPr/>
            </a:pPr>
            <a:r>
              <a:rPr lang="en-US" altLang="en-US" i="1" dirty="0">
                <a:latin typeface="Arial" panose="020B0604020202020204" pitchFamily="34" charset="0"/>
              </a:rPr>
              <a:t>3b. Point to map… </a:t>
            </a:r>
            <a:r>
              <a:rPr lang="en-US" dirty="0">
                <a:solidFill>
                  <a:schemeClr val="dk1"/>
                </a:solidFill>
                <a:latin typeface="+mn-lt"/>
              </a:rPr>
              <a:t>Where specifically does Program want to maintain suitable WC habitat? Along the J2 channel? Downstream of Overton? Both reaches? </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How much risk is the GC willing to take that WC habitats might become less suitable at different locations? It might be OK in the J2 channel but not OK below Overton. </a:t>
            </a:r>
            <a:r>
              <a:rPr lang="en-US" sz="1800" dirty="0">
                <a:solidFill>
                  <a:schemeClr val="dk1"/>
                </a:solidFill>
                <a:latin typeface="+mn-lt"/>
              </a:rPr>
              <a:t>Deciding where you want to maintain suitable WC habitat affects sediment augmentation decisions. The EDO needs guidance from the GC on this issue. </a:t>
            </a:r>
          </a:p>
          <a:p>
            <a:pPr>
              <a:defRPr/>
            </a:pPr>
            <a:endParaRPr lang="en-US" sz="1800" dirty="0">
              <a:solidFill>
                <a:schemeClr val="dk1"/>
              </a:solidFill>
              <a:latin typeface="+mn-lt"/>
            </a:endParaRPr>
          </a:p>
          <a:p>
            <a:pPr>
              <a:defRPr/>
            </a:pPr>
            <a:endParaRPr lang="en-US" altLang="en-US" i="1" dirty="0">
              <a:latin typeface="Arial" panose="020B0604020202020204" pitchFamily="34" charset="0"/>
            </a:endParaRPr>
          </a:p>
        </p:txBody>
      </p:sp>
      <p:sp>
        <p:nvSpPr>
          <p:cNvPr id="45060" name="Slide Number Placeholder 3">
            <a:extLst>
              <a:ext uri="{FF2B5EF4-FFF2-40B4-BE49-F238E27FC236}">
                <a16:creationId xmlns:a16="http://schemas.microsoft.com/office/drawing/2014/main" id="{C37D42E8-D886-3901-7C69-EA59CE20982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3EB6219-A8B0-4683-8B70-EC46F23E1A2F}" type="slidenum">
              <a:rPr lang="en-CA" altLang="en-US" smtClean="0"/>
              <a:pPr/>
              <a:t>20</a:t>
            </a:fld>
            <a:endParaRPr lang="en-CA"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813589BA-0406-DA95-26CF-4A3E7E279248}"/>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6BFFEEBF-7709-F461-9710-9C1290E6FCE4}"/>
              </a:ext>
            </a:extLst>
          </p:cNvPr>
          <p:cNvSpPr>
            <a:spLocks noGrp="1" noChangeArrowheads="1"/>
          </p:cNvSpPr>
          <p:nvPr>
            <p:ph type="body" idx="1"/>
          </p:nvPr>
        </p:nvSpPr>
        <p:spPr>
          <a:ln/>
        </p:spPr>
        <p:txBody>
          <a:bodyPr/>
          <a:lstStyle/>
          <a:p>
            <a:pPr>
              <a:defRPr/>
            </a:pPr>
            <a:r>
              <a:rPr lang="en-US" sz="1800" dirty="0">
                <a:solidFill>
                  <a:schemeClr val="dk1"/>
                </a:solidFill>
                <a:latin typeface="Arial" panose="020B0604020202020204" pitchFamily="34" charset="0"/>
              </a:rPr>
              <a:t>The </a:t>
            </a:r>
            <a:r>
              <a:rPr lang="en-US" sz="1800" dirty="0" err="1">
                <a:solidFill>
                  <a:schemeClr val="dk1"/>
                </a:solidFill>
                <a:latin typeface="Arial" panose="020B0604020202020204" pitchFamily="34" charset="0"/>
              </a:rPr>
              <a:t>NoSedAug</a:t>
            </a:r>
            <a:r>
              <a:rPr lang="en-US" sz="1800" dirty="0">
                <a:solidFill>
                  <a:schemeClr val="dk1"/>
                </a:solidFill>
                <a:latin typeface="Arial" panose="020B0604020202020204" pitchFamily="34" charset="0"/>
              </a:rPr>
              <a:t> Monitoring Plan shows increases in channel incision WITH sediment augmentation during 2016-2022. </a:t>
            </a:r>
            <a:r>
              <a:rPr lang="en-US" sz="1800" dirty="0">
                <a:solidFill>
                  <a:srgbClr val="000000"/>
                </a:solidFill>
                <a:latin typeface="Aptos" panose="020B0004020202020204" pitchFamily="34" charset="0"/>
              </a:rPr>
              <a:t>Between 2016 and 2022, during active sediment augmentation, the </a:t>
            </a:r>
            <a:r>
              <a:rPr lang="en-US" sz="1800" dirty="0">
                <a:solidFill>
                  <a:schemeClr val="dk1"/>
                </a:solidFill>
                <a:latin typeface="Arial" panose="020B0604020202020204" pitchFamily="34" charset="0"/>
              </a:rPr>
              <a:t>area of incision to 9’ below the floodplain </a:t>
            </a:r>
            <a:r>
              <a:rPr lang="en-US" sz="1800" dirty="0">
                <a:solidFill>
                  <a:srgbClr val="000000"/>
                </a:solidFill>
                <a:latin typeface="Aptos" panose="020B0004020202020204" pitchFamily="34" charset="0"/>
              </a:rPr>
              <a:t>increased from 4.62 to 15.94 acres, </a:t>
            </a:r>
            <a:r>
              <a:rPr lang="en-US" sz="1800" dirty="0">
                <a:solidFill>
                  <a:schemeClr val="dk1"/>
                </a:solidFill>
                <a:latin typeface="Arial" panose="020B0604020202020204" pitchFamily="34" charset="0"/>
              </a:rPr>
              <a:t>which averages out to 1.9 acres / year. WITHOUT sediment augmentation the rate of channel incision is certain to be greater, though year to year fluctuations in flow will be a confounding factor. To make a decision about whether to continue the </a:t>
            </a:r>
            <a:r>
              <a:rPr lang="en-US" sz="1800" dirty="0" err="1">
                <a:solidFill>
                  <a:schemeClr val="dk1"/>
                </a:solidFill>
                <a:latin typeface="Arial" panose="020B0604020202020204" pitchFamily="34" charset="0"/>
              </a:rPr>
              <a:t>NoSedAug</a:t>
            </a:r>
            <a:r>
              <a:rPr lang="en-US" sz="1800" dirty="0">
                <a:solidFill>
                  <a:schemeClr val="dk1"/>
                </a:solidFill>
                <a:latin typeface="Arial" panose="020B0604020202020204" pitchFamily="34" charset="0"/>
              </a:rPr>
              <a:t> experiment or whether to resume sediment augmentation, the GC will need decision criteria. How much channel incision to 9’ below the floodplain is unacceptable to the GC in the J2 return channel? 10 acres / year? 100 acres / year? Progression down to the Overton Bridge? Whatever decision criteria are established by the GC, with guidance from the EDO, the EDO will need to provide the GC with some estimate of their level of confidence that thresholds have been exceeded. The costs of restoring sediment augmentation will need to consider filling in the divot created by the </a:t>
            </a:r>
            <a:r>
              <a:rPr lang="en-US" sz="1800" dirty="0" err="1">
                <a:solidFill>
                  <a:schemeClr val="dk1"/>
                </a:solidFill>
                <a:latin typeface="Arial" panose="020B0604020202020204" pitchFamily="34" charset="0"/>
              </a:rPr>
              <a:t>NoSedAug</a:t>
            </a:r>
            <a:r>
              <a:rPr lang="en-US" sz="1800" dirty="0">
                <a:solidFill>
                  <a:schemeClr val="dk1"/>
                </a:solidFill>
                <a:latin typeface="Arial" panose="020B0604020202020204" pitchFamily="34" charset="0"/>
              </a:rPr>
              <a:t> experiment. </a:t>
            </a:r>
          </a:p>
          <a:p>
            <a:pPr>
              <a:defRPr/>
            </a:pPr>
            <a:endParaRPr lang="en-US" sz="1800" dirty="0">
              <a:solidFill>
                <a:schemeClr val="dk1"/>
              </a:solidFill>
              <a:latin typeface="Arial" panose="020B0604020202020204" pitchFamily="34" charset="0"/>
            </a:endParaRPr>
          </a:p>
          <a:p>
            <a:pPr>
              <a:defRPr/>
            </a:pPr>
            <a:r>
              <a:rPr lang="en-US" sz="1800" dirty="0">
                <a:solidFill>
                  <a:schemeClr val="dk1"/>
                </a:solidFill>
                <a:latin typeface="Arial" panose="020B0604020202020204" pitchFamily="34" charset="0"/>
              </a:rPr>
              <a:t>The Monitoring Plan indicates that the EDO plans to compare the </a:t>
            </a:r>
            <a:r>
              <a:rPr lang="en-US" sz="1800" dirty="0" err="1">
                <a:solidFill>
                  <a:schemeClr val="dk1"/>
                </a:solidFill>
                <a:latin typeface="Arial" panose="020B0604020202020204" pitchFamily="34" charset="0"/>
              </a:rPr>
              <a:t>NoSedAug</a:t>
            </a:r>
            <a:r>
              <a:rPr lang="en-US" sz="1800" dirty="0">
                <a:solidFill>
                  <a:schemeClr val="dk1"/>
                </a:solidFill>
                <a:latin typeface="Arial" panose="020B0604020202020204" pitchFamily="34" charset="0"/>
              </a:rPr>
              <a:t> experiment with </a:t>
            </a:r>
            <a:r>
              <a:rPr lang="en-US" sz="1800" dirty="0" err="1">
                <a:solidFill>
                  <a:schemeClr val="dk1"/>
                </a:solidFill>
                <a:latin typeface="Arial" panose="020B0604020202020204" pitchFamily="34" charset="0"/>
              </a:rPr>
              <a:t>MechSed</a:t>
            </a:r>
            <a:r>
              <a:rPr lang="en-US" sz="1800" dirty="0">
                <a:solidFill>
                  <a:schemeClr val="dk1"/>
                </a:solidFill>
                <a:latin typeface="Arial" panose="020B0604020202020204" pitchFamily="34" charset="0"/>
              </a:rPr>
              <a:t>. To do this, the EDO will need to filter out the effects of year to year variation in flow. The </a:t>
            </a:r>
            <a:r>
              <a:rPr lang="en-US" sz="1800" dirty="0" err="1">
                <a:solidFill>
                  <a:schemeClr val="dk1"/>
                </a:solidFill>
                <a:latin typeface="Arial" panose="020B0604020202020204" pitchFamily="34" charset="0"/>
              </a:rPr>
              <a:t>NoSedAug</a:t>
            </a:r>
            <a:r>
              <a:rPr lang="en-US" sz="1800" dirty="0">
                <a:solidFill>
                  <a:schemeClr val="dk1"/>
                </a:solidFill>
                <a:latin typeface="Arial" panose="020B0604020202020204" pitchFamily="34" charset="0"/>
              </a:rPr>
              <a:t> Monitoring Plan briefly discusses this, but it’s worth discussing this comparison in more detail.</a:t>
            </a:r>
            <a:endParaRPr lang="en-US" sz="1800" dirty="0">
              <a:solidFill>
                <a:schemeClr val="dk1"/>
              </a:solidFill>
              <a:latin typeface="+mn-lt"/>
            </a:endParaRPr>
          </a:p>
          <a:p>
            <a:pPr>
              <a:defRPr/>
            </a:pPr>
            <a:endParaRPr lang="en-US" sz="1800" dirty="0">
              <a:solidFill>
                <a:schemeClr val="dk1"/>
              </a:solidFill>
              <a:latin typeface="+mn-lt"/>
            </a:endParaRPr>
          </a:p>
          <a:p>
            <a:pPr>
              <a:defRPr/>
            </a:pPr>
            <a:endParaRPr lang="en-US" altLang="en-US" i="1" dirty="0">
              <a:latin typeface="Arial" panose="020B0604020202020204" pitchFamily="34" charset="0"/>
            </a:endParaRPr>
          </a:p>
        </p:txBody>
      </p:sp>
      <p:sp>
        <p:nvSpPr>
          <p:cNvPr id="47108" name="Slide Number Placeholder 3">
            <a:extLst>
              <a:ext uri="{FF2B5EF4-FFF2-40B4-BE49-F238E27FC236}">
                <a16:creationId xmlns:a16="http://schemas.microsoft.com/office/drawing/2014/main" id="{51FF3AD3-EE4A-A8D2-6172-D6A6B202897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BAB0E00-870F-4385-980F-97219FFEFC7C}" type="slidenum">
              <a:rPr lang="en-CA" altLang="en-US" smtClean="0"/>
              <a:pPr/>
              <a:t>21</a:t>
            </a:fld>
            <a:endParaRPr lang="en-CA"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1A7360A0-641B-E6CD-F739-D69525247C57}"/>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DA953106-336B-6D08-05A2-0CEDCE049C73}"/>
              </a:ext>
            </a:extLst>
          </p:cNvPr>
          <p:cNvSpPr>
            <a:spLocks noGrp="1" noChangeArrowheads="1"/>
          </p:cNvSpPr>
          <p:nvPr>
            <p:ph type="body" idx="1"/>
          </p:nvPr>
        </p:nvSpPr>
        <p:spPr>
          <a:ln/>
        </p:spPr>
        <p:txBody>
          <a:bodyPr/>
          <a:lstStyle/>
          <a:p>
            <a:pPr>
              <a:defRPr/>
            </a:pPr>
            <a:r>
              <a:rPr lang="en-US" sz="1800" dirty="0">
                <a:solidFill>
                  <a:schemeClr val="dk1"/>
                </a:solidFill>
                <a:latin typeface="+mn-lt"/>
              </a:rPr>
              <a:t>3c. The ISAC likes the dynamic approach recommended by the EDO to track the annual need for augmentation and the amount of sediment required. </a:t>
            </a:r>
          </a:p>
          <a:p>
            <a:pPr>
              <a:defRPr/>
            </a:pPr>
            <a:endParaRPr lang="en-US" sz="1800" dirty="0">
              <a:solidFill>
                <a:schemeClr val="dk1"/>
              </a:solidFill>
              <a:latin typeface="+mn-lt"/>
            </a:endParaRPr>
          </a:p>
          <a:p>
            <a:pPr>
              <a:defRPr/>
            </a:pPr>
            <a:r>
              <a:rPr lang="en-US" sz="1800" dirty="0">
                <a:solidFill>
                  <a:schemeClr val="dk1"/>
                </a:solidFill>
                <a:latin typeface="+mn-lt"/>
              </a:rPr>
              <a:t>It would be useful to </a:t>
            </a:r>
            <a:r>
              <a:rPr lang="en-US" sz="1800" dirty="0">
                <a:latin typeface="Aptos" panose="020B0004020202020204" pitchFamily="34" charset="0"/>
                <a:ea typeface="Aptos" panose="020B0004020202020204" pitchFamily="34" charset="0"/>
                <a:cs typeface="Aptos" panose="020B0004020202020204" pitchFamily="34" charset="0"/>
              </a:rPr>
              <a:t>estimate the sediment annually supplied from the North Channel, and how that compares to the deficit from the J2 channel. </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If there’s enough sediment being supplied from the North Channel, then you may not need to worry about incision progressing downstream of Overton. </a:t>
            </a:r>
          </a:p>
          <a:p>
            <a:pPr>
              <a:defRPr/>
            </a:pPr>
            <a:endParaRPr lang="en-US" altLang="en-US" sz="1800" i="1" dirty="0">
              <a:highlight>
                <a:srgbClr val="FFFF00"/>
              </a:highlight>
              <a:latin typeface="Aptos" panose="020B0004020202020204" pitchFamily="34" charset="0"/>
            </a:endParaRPr>
          </a:p>
        </p:txBody>
      </p:sp>
      <p:sp>
        <p:nvSpPr>
          <p:cNvPr id="49156" name="Slide Number Placeholder 3">
            <a:extLst>
              <a:ext uri="{FF2B5EF4-FFF2-40B4-BE49-F238E27FC236}">
                <a16:creationId xmlns:a16="http://schemas.microsoft.com/office/drawing/2014/main" id="{EF733784-23AC-29B2-4DD6-11D643A6EFE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F9CB5F7-4AA7-4A00-9107-B8E029174DB3}" type="slidenum">
              <a:rPr lang="en-CA" altLang="en-US" smtClean="0"/>
              <a:pPr/>
              <a:t>22</a:t>
            </a:fld>
            <a:endParaRPr lang="en-CA"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8D0C99E0-F637-B8FC-8C5A-75AF255C4C10}"/>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7A122C5A-3366-27DB-8777-E729158C75F1}"/>
              </a:ext>
            </a:extLst>
          </p:cNvPr>
          <p:cNvSpPr>
            <a:spLocks noGrp="1" noChangeArrowheads="1"/>
          </p:cNvSpPr>
          <p:nvPr>
            <p:ph type="body" idx="1"/>
          </p:nvPr>
        </p:nvSpPr>
        <p:spPr>
          <a:ln/>
        </p:spPr>
        <p:txBody>
          <a:bodyPr/>
          <a:lstStyle/>
          <a:p>
            <a:pPr>
              <a:defRPr/>
            </a:pPr>
            <a:r>
              <a:rPr lang="en-US" altLang="en-US" sz="1800" i="1" dirty="0">
                <a:highlight>
                  <a:srgbClr val="FFFF00"/>
                </a:highlight>
                <a:latin typeface="Aptos" panose="020B0004020202020204" pitchFamily="34" charset="0"/>
              </a:rPr>
              <a:t>3d. </a:t>
            </a:r>
            <a:r>
              <a:rPr lang="en-US" altLang="en-US" sz="1800" dirty="0">
                <a:highlight>
                  <a:srgbClr val="FFFF00"/>
                </a:highlight>
                <a:latin typeface="Aptos" panose="020B0004020202020204" pitchFamily="34" charset="0"/>
              </a:rPr>
              <a:t>P</a:t>
            </a:r>
            <a:r>
              <a:rPr lang="en-US" dirty="0">
                <a:solidFill>
                  <a:srgbClr val="222222"/>
                </a:solidFill>
                <a:highlight>
                  <a:srgbClr val="FFFFFF"/>
                </a:highlight>
                <a:latin typeface="Arial" panose="020B0604020202020204" pitchFamily="34" charset="0"/>
              </a:rPr>
              <a:t>reliminary HEC-RAS modeling found that the sand dam would cause a net decrease in sediment transport capacity. The North Channel is likely the dominant source of sediment to the Platte near Overton, though more data on sediment budgets and flux are needed.</a:t>
            </a:r>
          </a:p>
          <a:p>
            <a:pPr>
              <a:defRPr/>
            </a:pPr>
            <a:endParaRPr lang="en-US" dirty="0">
              <a:solidFill>
                <a:srgbClr val="222222"/>
              </a:solidFill>
              <a:highlight>
                <a:srgbClr val="FFFFFF"/>
              </a:highlight>
              <a:latin typeface="Arial" panose="020B0604020202020204" pitchFamily="34" charset="0"/>
            </a:endParaRPr>
          </a:p>
          <a:p>
            <a:pPr>
              <a:defRPr/>
            </a:pPr>
            <a:r>
              <a:rPr lang="en-US" dirty="0">
                <a:solidFill>
                  <a:srgbClr val="222222"/>
                </a:solidFill>
                <a:highlight>
                  <a:srgbClr val="FFFFFF"/>
                </a:highlight>
                <a:latin typeface="Arial" panose="020B0604020202020204" pitchFamily="34" charset="0"/>
              </a:rPr>
              <a:t>The ISAC has 3 other concerns about the sand dam proposal, as described in our report from the October 2023 ISAC meeting: </a:t>
            </a:r>
          </a:p>
          <a:p>
            <a:pPr marL="228600" indent="-228600">
              <a:buFontTx/>
              <a:buAutoNum type="arabicParenR"/>
              <a:defRPr/>
            </a:pPr>
            <a:r>
              <a:rPr lang="en-US" dirty="0">
                <a:solidFill>
                  <a:srgbClr val="222222"/>
                </a:solidFill>
                <a:highlight>
                  <a:srgbClr val="FFFFFF"/>
                </a:highlight>
                <a:latin typeface="Arial" panose="020B0604020202020204" pitchFamily="34" charset="0"/>
              </a:rPr>
              <a:t>the very rough nature of the connecting channel might entirely preclude sediment arriving in the J2 in the short-term without substantial channel clearing; </a:t>
            </a:r>
          </a:p>
          <a:p>
            <a:pPr marL="228600" indent="-228600">
              <a:buFontTx/>
              <a:buAutoNum type="arabicParenR"/>
              <a:defRPr/>
            </a:pPr>
            <a:r>
              <a:rPr lang="en-US" dirty="0">
                <a:solidFill>
                  <a:srgbClr val="222222"/>
                </a:solidFill>
                <a:highlight>
                  <a:srgbClr val="FFFFFF"/>
                </a:highlight>
                <a:latin typeface="Arial" panose="020B0604020202020204" pitchFamily="34" charset="0"/>
              </a:rPr>
              <a:t>it could cause knickpoint propagation and subsequent incision in the North Channel; and </a:t>
            </a:r>
          </a:p>
          <a:p>
            <a:pPr marL="228600" indent="-228600">
              <a:buFontTx/>
              <a:buAutoNum type="arabicParenR"/>
              <a:defRPr/>
            </a:pPr>
            <a:r>
              <a:rPr lang="en-US" dirty="0">
                <a:solidFill>
                  <a:srgbClr val="222222"/>
                </a:solidFill>
                <a:highlight>
                  <a:srgbClr val="FFFFFF"/>
                </a:highlight>
                <a:latin typeface="Arial" panose="020B0604020202020204" pitchFamily="34" charset="0"/>
              </a:rPr>
              <a:t>downstream propagation of incision past Overton appears to have been prevented by direct sediment augmentation, a method with far less uncertainty than the sand dam proposal.</a:t>
            </a:r>
            <a:endParaRPr lang="en-US" altLang="en-US" i="1" dirty="0">
              <a:latin typeface="Arial" panose="020B0604020202020204" pitchFamily="34" charset="0"/>
            </a:endParaRPr>
          </a:p>
        </p:txBody>
      </p:sp>
      <p:sp>
        <p:nvSpPr>
          <p:cNvPr id="51204" name="Slide Number Placeholder 3">
            <a:extLst>
              <a:ext uri="{FF2B5EF4-FFF2-40B4-BE49-F238E27FC236}">
                <a16:creationId xmlns:a16="http://schemas.microsoft.com/office/drawing/2014/main" id="{DA053552-DD92-0979-3880-C8F6076904F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CBD43D3-4F0E-4D09-B1E9-AD6A56E19095}" type="slidenum">
              <a:rPr lang="en-CA" altLang="en-US" smtClean="0"/>
              <a:pPr/>
              <a:t>23</a:t>
            </a:fld>
            <a:endParaRPr lang="en-CA"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4325D975-6F0E-B286-7B09-54D9F897371D}"/>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D0B8DEC5-619B-660E-1D21-F893BE15CBD4}"/>
              </a:ext>
            </a:extLst>
          </p:cNvPr>
          <p:cNvSpPr>
            <a:spLocks noGrp="1" noChangeArrowheads="1"/>
          </p:cNvSpPr>
          <p:nvPr>
            <p:ph type="body" idx="1"/>
          </p:nvPr>
        </p:nvSpPr>
        <p:spPr>
          <a:ln/>
        </p:spPr>
        <p:txBody>
          <a:bodyPr/>
          <a:lstStyle/>
          <a:p>
            <a:pPr>
              <a:defRPr/>
            </a:pPr>
            <a:r>
              <a:rPr lang="en-US" altLang="en-US" b="1" dirty="0">
                <a:solidFill>
                  <a:srgbClr val="000000"/>
                </a:solidFill>
                <a:latin typeface="Aptos" panose="020B0004020202020204" pitchFamily="34" charset="0"/>
              </a:rPr>
              <a:t>EBQ-4 asks “</a:t>
            </a:r>
            <a:r>
              <a:rPr lang="en-US" dirty="0">
                <a:solidFill>
                  <a:schemeClr val="dk1"/>
                </a:solidFill>
                <a:latin typeface="+mn-lt"/>
              </a:rPr>
              <a:t>What factors influence WC decision to stop or fly over the AHR?” Related decision questions include: “</a:t>
            </a:r>
            <a:r>
              <a:rPr lang="en-US" i="1" dirty="0">
                <a:solidFill>
                  <a:srgbClr val="FF0000"/>
                </a:solidFill>
                <a:latin typeface="+mn-lt"/>
              </a:rPr>
              <a:t>Does flow matter? </a:t>
            </a:r>
            <a:r>
              <a:rPr lang="en-US" i="1" dirty="0">
                <a:solidFill>
                  <a:srgbClr val="0000FF"/>
                </a:solidFill>
                <a:latin typeface="+mn-lt"/>
              </a:rPr>
              <a:t>Should flow be used when birds are here to increase stopovers, or when birds are not here to maintain channel widths?”</a:t>
            </a:r>
            <a:endParaRPr lang="en-US" i="1" dirty="0">
              <a:solidFill>
                <a:srgbClr val="0000FF"/>
              </a:solidFill>
            </a:endParaRPr>
          </a:p>
          <a:p>
            <a:pPr>
              <a:defRPr/>
            </a:pPr>
            <a:r>
              <a:rPr lang="en-US" altLang="en-US" dirty="0">
                <a:solidFill>
                  <a:srgbClr val="000000"/>
                </a:solidFill>
                <a:latin typeface="Aptos" panose="020B0004020202020204" pitchFamily="34" charset="0"/>
              </a:rPr>
              <a:t>Which strategy is more likely to improve WC use of the AHR? </a:t>
            </a:r>
            <a:endParaRPr lang="en-US" altLang="en-US" b="1" i="1" dirty="0">
              <a:solidFill>
                <a:srgbClr val="000000"/>
              </a:solidFill>
              <a:latin typeface="Aptos" panose="020B0004020202020204" pitchFamily="34" charset="0"/>
            </a:endParaRPr>
          </a:p>
          <a:p>
            <a:pPr>
              <a:defRPr/>
            </a:pPr>
            <a:endParaRPr lang="en-US" altLang="en-US" b="1" i="1" dirty="0">
              <a:solidFill>
                <a:srgbClr val="000000"/>
              </a:solidFill>
              <a:latin typeface="Aptos" panose="020B0004020202020204" pitchFamily="34" charset="0"/>
            </a:endParaRPr>
          </a:p>
          <a:p>
            <a:pPr>
              <a:defRPr/>
            </a:pPr>
            <a:r>
              <a:rPr lang="en-US" altLang="en-US" i="1" dirty="0">
                <a:latin typeface="Arial" panose="020B0604020202020204" pitchFamily="34" charset="0"/>
              </a:rPr>
              <a:t>4a. </a:t>
            </a:r>
            <a:r>
              <a:rPr lang="en-US" altLang="en-US" dirty="0">
                <a:latin typeface="Arial" panose="020B0604020202020204" pitchFamily="34" charset="0"/>
              </a:rPr>
              <a:t>The n</a:t>
            </a:r>
            <a:r>
              <a:rPr lang="en-US" dirty="0">
                <a:solidFill>
                  <a:schemeClr val="dk1"/>
                </a:solidFill>
                <a:latin typeface="+mn-lt"/>
              </a:rPr>
              <a:t>umber of telemetered WCs will be declining. I</a:t>
            </a:r>
            <a:r>
              <a:rPr lang="en-US" sz="1800" dirty="0">
                <a:solidFill>
                  <a:srgbClr val="000000"/>
                </a:solidFill>
                <a:highlight>
                  <a:srgbClr val="FFFF00"/>
                </a:highlight>
                <a:latin typeface="Aptos" panose="020B0004020202020204" pitchFamily="34" charset="0"/>
                <a:ea typeface="Aptos" panose="020B0004020202020204" pitchFamily="34" charset="0"/>
                <a:cs typeface="Aptos" panose="020B0004020202020204" pitchFamily="34" charset="0"/>
              </a:rPr>
              <a:t>t will become increasingly difficult to test the effect of managed or natural flows on WC stopovers. The next few years will offer the best opportunity to assess WC responses to flow and other factors. </a:t>
            </a:r>
          </a:p>
          <a:p>
            <a:pPr>
              <a:defRPr/>
            </a:pPr>
            <a:endParaRPr lang="en-US" altLang="en-US" sz="1800" i="1" dirty="0">
              <a:solidFill>
                <a:srgbClr val="000000"/>
              </a:solidFill>
              <a:highlight>
                <a:srgbClr val="FFFF00"/>
              </a:highlight>
              <a:latin typeface="Aptos" panose="020B0004020202020204" pitchFamily="34" charset="0"/>
            </a:endParaRPr>
          </a:p>
        </p:txBody>
      </p:sp>
      <p:sp>
        <p:nvSpPr>
          <p:cNvPr id="53252" name="Slide Number Placeholder 3">
            <a:extLst>
              <a:ext uri="{FF2B5EF4-FFF2-40B4-BE49-F238E27FC236}">
                <a16:creationId xmlns:a16="http://schemas.microsoft.com/office/drawing/2014/main" id="{E25134C8-C65A-CED0-B955-214200739C8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488CCD0-803F-4CFF-88A1-AFABB93AE8CB}" type="slidenum">
              <a:rPr lang="en-CA" altLang="en-US" smtClean="0"/>
              <a:pPr/>
              <a:t>24</a:t>
            </a:fld>
            <a:endParaRPr lang="en-CA"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1F717D55-5E7E-1B47-BA3C-E304CF125CA6}"/>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78AF675E-7C55-0540-47A5-948B6406CF64}"/>
              </a:ext>
            </a:extLst>
          </p:cNvPr>
          <p:cNvSpPr>
            <a:spLocks noGrp="1" noChangeArrowheads="1"/>
          </p:cNvSpPr>
          <p:nvPr>
            <p:ph type="body" idx="1"/>
          </p:nvPr>
        </p:nvSpPr>
        <p:spPr>
          <a:ln/>
        </p:spPr>
        <p:txBody>
          <a:bodyPr/>
          <a:lstStyle/>
          <a:p>
            <a:pPr>
              <a:defRPr/>
            </a:pPr>
            <a:r>
              <a:rPr lang="en-US" altLang="en-US" sz="1800" i="1" dirty="0">
                <a:solidFill>
                  <a:srgbClr val="000000"/>
                </a:solidFill>
                <a:highlight>
                  <a:srgbClr val="FFFF00"/>
                </a:highlight>
                <a:latin typeface="Aptos" panose="020B0004020202020204" pitchFamily="34" charset="0"/>
              </a:rPr>
              <a:t>4b. </a:t>
            </a:r>
            <a:r>
              <a:rPr lang="en-US" altLang="en-US" sz="1800" dirty="0">
                <a:solidFill>
                  <a:srgbClr val="000000"/>
                </a:solidFill>
                <a:highlight>
                  <a:srgbClr val="FFFF00"/>
                </a:highlight>
                <a:latin typeface="Aptos" panose="020B0004020202020204" pitchFamily="34" charset="0"/>
              </a:rPr>
              <a:t>WC telemetry data has received a lot of attention. The long data set of WC monitoring collected by the Program can also be used to address factors correlated with stopovers, not just the telemetry data. That’s in the Science Plan. </a:t>
            </a:r>
          </a:p>
          <a:p>
            <a:pPr>
              <a:defRPr/>
            </a:pPr>
            <a:endParaRPr lang="en-US" altLang="en-US" sz="1800" dirty="0">
              <a:solidFill>
                <a:srgbClr val="000000"/>
              </a:solidFill>
              <a:highlight>
                <a:srgbClr val="FFFF00"/>
              </a:highlight>
              <a:latin typeface="Aptos" panose="020B0004020202020204" pitchFamily="34" charset="0"/>
            </a:endParaRPr>
          </a:p>
        </p:txBody>
      </p:sp>
      <p:sp>
        <p:nvSpPr>
          <p:cNvPr id="55300" name="Slide Number Placeholder 3">
            <a:extLst>
              <a:ext uri="{FF2B5EF4-FFF2-40B4-BE49-F238E27FC236}">
                <a16:creationId xmlns:a16="http://schemas.microsoft.com/office/drawing/2014/main" id="{BDEE64D3-156C-4E3B-CEDE-3F02DA27CFD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21D6080-FE52-4A86-9A41-C4893C57799B}" type="slidenum">
              <a:rPr lang="en-CA" altLang="en-US" smtClean="0"/>
              <a:pPr/>
              <a:t>25</a:t>
            </a:fld>
            <a:endParaRPr lang="en-CA"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B3B617B4-3E2C-00CD-A099-48FB50072C01}"/>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71A2E3F7-A02B-E3D7-2429-7A7B9845661F}"/>
              </a:ext>
            </a:extLst>
          </p:cNvPr>
          <p:cNvSpPr>
            <a:spLocks noGrp="1" noChangeArrowheads="1"/>
          </p:cNvSpPr>
          <p:nvPr>
            <p:ph type="body" idx="1"/>
          </p:nvPr>
        </p:nvSpPr>
        <p:spPr>
          <a:ln/>
        </p:spPr>
        <p:txBody>
          <a:bodyPr/>
          <a:lstStyle/>
          <a:p>
            <a:pPr>
              <a:defRPr/>
            </a:pPr>
            <a:r>
              <a:rPr lang="en-US" altLang="en-US" sz="1800" dirty="0">
                <a:solidFill>
                  <a:srgbClr val="000000"/>
                </a:solidFill>
                <a:highlight>
                  <a:srgbClr val="FFFF00"/>
                </a:highlight>
                <a:latin typeface="Aptos" panose="020B0004020202020204" pitchFamily="34" charset="0"/>
              </a:rPr>
              <a:t>4c. Flow questions need to be answered with a thumbs up or down for clarity to the GC, </a:t>
            </a:r>
            <a:r>
              <a:rPr lang="en-US" altLang="en-US" sz="1800" b="1" dirty="0">
                <a:solidFill>
                  <a:srgbClr val="000000"/>
                </a:solidFill>
                <a:highlight>
                  <a:srgbClr val="FFFF00"/>
                </a:highlight>
                <a:latin typeface="Aptos" panose="020B0004020202020204" pitchFamily="34" charset="0"/>
              </a:rPr>
              <a:t>AND</a:t>
            </a:r>
            <a:r>
              <a:rPr lang="en-US" altLang="en-US" sz="1800" dirty="0">
                <a:solidFill>
                  <a:srgbClr val="000000"/>
                </a:solidFill>
                <a:highlight>
                  <a:srgbClr val="FFFF00"/>
                </a:highlight>
                <a:latin typeface="Aptos" panose="020B0004020202020204" pitchFamily="34" charset="0"/>
              </a:rPr>
              <a:t> it’s also important to understand the relative importance of all factors, even if doing so doesn’t easily translate into thumbs up or down answers. </a:t>
            </a:r>
            <a:endParaRPr lang="en-US" altLang="en-US" i="1" dirty="0">
              <a:latin typeface="Arial" panose="020B0604020202020204" pitchFamily="34" charset="0"/>
            </a:endParaRPr>
          </a:p>
        </p:txBody>
      </p:sp>
      <p:sp>
        <p:nvSpPr>
          <p:cNvPr id="57348" name="Slide Number Placeholder 3">
            <a:extLst>
              <a:ext uri="{FF2B5EF4-FFF2-40B4-BE49-F238E27FC236}">
                <a16:creationId xmlns:a16="http://schemas.microsoft.com/office/drawing/2014/main" id="{44554672-0DB5-AAA1-9E6F-898C89850C2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6AAC869-1646-43DF-8D5F-9E907931E491}" type="slidenum">
              <a:rPr lang="en-CA" altLang="en-US" smtClean="0"/>
              <a:pPr/>
              <a:t>26</a:t>
            </a:fld>
            <a:endParaRPr lang="en-CA"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9537EDE6-25A5-D4B1-BFC3-D084CA53AB52}"/>
              </a:ext>
            </a:extLst>
          </p:cNvPr>
          <p:cNvSpPr>
            <a:spLocks noGrp="1" noRot="1" noChangeAspect="1" noChangeArrowheads="1" noTextEdit="1"/>
          </p:cNvSpPr>
          <p:nvPr>
            <p:ph type="sldImg"/>
          </p:nvPr>
        </p:nvSpPr>
        <p:spPr>
          <a:ln/>
        </p:spPr>
      </p:sp>
      <p:sp>
        <p:nvSpPr>
          <p:cNvPr id="54275" name="Notes Placeholder 2">
            <a:extLst>
              <a:ext uri="{FF2B5EF4-FFF2-40B4-BE49-F238E27FC236}">
                <a16:creationId xmlns:a16="http://schemas.microsoft.com/office/drawing/2014/main" id="{5C3C9E2A-057F-07EF-8BA8-E643B4B03AEA}"/>
              </a:ext>
            </a:extLst>
          </p:cNvPr>
          <p:cNvSpPr>
            <a:spLocks noGrp="1" noChangeArrowheads="1"/>
          </p:cNvSpPr>
          <p:nvPr>
            <p:ph type="body" idx="1"/>
          </p:nvPr>
        </p:nvSpPr>
        <p:spPr>
          <a:ln/>
        </p:spPr>
        <p:txBody>
          <a:bodyPr/>
          <a:lstStyle/>
          <a:p>
            <a:pPr>
              <a:defRPr/>
            </a:pPr>
            <a:r>
              <a:rPr lang="en-US" altLang="en-US" b="1" dirty="0">
                <a:solidFill>
                  <a:srgbClr val="000000"/>
                </a:solidFill>
                <a:latin typeface="Aptos" panose="020B0004020202020204" pitchFamily="34" charset="0"/>
              </a:rPr>
              <a:t>On to EBQ-5</a:t>
            </a:r>
            <a:r>
              <a:rPr lang="en-US" altLang="en-US" b="1" i="1" dirty="0">
                <a:solidFill>
                  <a:srgbClr val="000000"/>
                </a:solidFill>
                <a:latin typeface="Aptos" panose="020B0004020202020204" pitchFamily="34" charset="0"/>
              </a:rPr>
              <a:t>. </a:t>
            </a:r>
            <a:r>
              <a:rPr lang="en-US" altLang="en-US" i="1" dirty="0">
                <a:solidFill>
                  <a:srgbClr val="000000"/>
                </a:solidFill>
                <a:latin typeface="Aptos" panose="020B0004020202020204" pitchFamily="34" charset="0"/>
              </a:rPr>
              <a:t>Read EBQ-5. </a:t>
            </a:r>
            <a:r>
              <a:rPr lang="en-US" altLang="en-US" dirty="0">
                <a:solidFill>
                  <a:srgbClr val="000000"/>
                </a:solidFill>
                <a:latin typeface="Aptos" panose="020B0004020202020204" pitchFamily="34" charset="0"/>
              </a:rPr>
              <a:t>As for the factors affecting stopovers just discussed, decision makers want to know whether water and channel width need to be further managed to support longer stopovers in the AHR.</a:t>
            </a:r>
          </a:p>
          <a:p>
            <a:pPr>
              <a:defRPr/>
            </a:pPr>
            <a:endParaRPr lang="en-US" altLang="en-US" b="1" i="1" dirty="0">
              <a:solidFill>
                <a:srgbClr val="000000"/>
              </a:solidFill>
              <a:latin typeface="Aptos" panose="020B0004020202020204" pitchFamily="34" charset="0"/>
            </a:endParaRPr>
          </a:p>
          <a:p>
            <a:pPr>
              <a:defRPr/>
            </a:pPr>
            <a:r>
              <a:rPr lang="en-US" altLang="en-US" dirty="0">
                <a:solidFill>
                  <a:srgbClr val="000000"/>
                </a:solidFill>
                <a:latin typeface="Aptos" panose="020B0004020202020204" pitchFamily="34" charset="0"/>
              </a:rPr>
              <a:t>In our report we noted that c</a:t>
            </a:r>
            <a:r>
              <a:rPr lang="en-US" dirty="0">
                <a:solidFill>
                  <a:schemeClr val="dk1"/>
                </a:solidFill>
                <a:latin typeface="+mn-lt"/>
              </a:rPr>
              <a:t>rane groups can change membership and size over time. We suggested that the EDO and TAC discuss ways to define groups and stopover length (which may correlate with group size). </a:t>
            </a:r>
            <a:r>
              <a:rPr lang="en-US" altLang="en-US" dirty="0">
                <a:solidFill>
                  <a:srgbClr val="000000"/>
                </a:solidFill>
                <a:latin typeface="Aptos" panose="020B0004020202020204" pitchFamily="34" charset="0"/>
              </a:rPr>
              <a:t>We’ve since learned that the EDO gives groups a new group ID each day, which is a good thing as this allows for a variety of investigations into the data. </a:t>
            </a:r>
          </a:p>
          <a:p>
            <a:pPr>
              <a:defRPr/>
            </a:pPr>
            <a:endParaRPr lang="en-US" altLang="en-US" b="1" i="1" dirty="0">
              <a:solidFill>
                <a:srgbClr val="000000"/>
              </a:solidFill>
              <a:latin typeface="Aptos" panose="020B0004020202020204" pitchFamily="34" charset="0"/>
            </a:endParaRPr>
          </a:p>
        </p:txBody>
      </p:sp>
      <p:sp>
        <p:nvSpPr>
          <p:cNvPr id="59396" name="Slide Number Placeholder 3">
            <a:extLst>
              <a:ext uri="{FF2B5EF4-FFF2-40B4-BE49-F238E27FC236}">
                <a16:creationId xmlns:a16="http://schemas.microsoft.com/office/drawing/2014/main" id="{D230AAE7-E66D-B939-DFAF-DF5EC476D96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D19D701-D698-43D3-AB2E-AA38C0EDE7F1}" type="slidenum">
              <a:rPr lang="en-CA" altLang="en-US" smtClean="0"/>
              <a:pPr/>
              <a:t>27</a:t>
            </a:fld>
            <a:endParaRPr lang="en-CA"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6B3B84ED-1662-FDE0-48D5-B51353B227B4}"/>
              </a:ext>
            </a:extLst>
          </p:cNvPr>
          <p:cNvSpPr>
            <a:spLocks noGrp="1" noRot="1" noChangeAspect="1" noChangeArrowheads="1" noTextEdit="1"/>
          </p:cNvSpPr>
          <p:nvPr>
            <p:ph type="sldImg"/>
          </p:nvPr>
        </p:nvSpPr>
        <p:spPr>
          <a:ln/>
        </p:spPr>
      </p:sp>
      <p:sp>
        <p:nvSpPr>
          <p:cNvPr id="56323" name="Notes Placeholder 2">
            <a:extLst>
              <a:ext uri="{FF2B5EF4-FFF2-40B4-BE49-F238E27FC236}">
                <a16:creationId xmlns:a16="http://schemas.microsoft.com/office/drawing/2014/main" id="{D314C98D-7C74-B30B-0F97-F832C89010A5}"/>
              </a:ext>
            </a:extLst>
          </p:cNvPr>
          <p:cNvSpPr>
            <a:spLocks noGrp="1" noChangeArrowheads="1"/>
          </p:cNvSpPr>
          <p:nvPr>
            <p:ph type="body" idx="1"/>
          </p:nvPr>
        </p:nvSpPr>
        <p:spPr>
          <a:ln/>
        </p:spPr>
        <p:txBody>
          <a:bodyPr/>
          <a:lstStyle/>
          <a:p>
            <a:pPr>
              <a:defRPr/>
            </a:pPr>
            <a:r>
              <a:rPr lang="en-US" altLang="en-US" dirty="0">
                <a:solidFill>
                  <a:srgbClr val="000000"/>
                </a:solidFill>
                <a:latin typeface="Aptos" panose="020B0004020202020204" pitchFamily="34" charset="0"/>
              </a:rPr>
              <a:t>5b. The ISAC thinks it’s important to explore whether </a:t>
            </a:r>
            <a:r>
              <a:rPr lang="en-US" dirty="0">
                <a:solidFill>
                  <a:schemeClr val="dk1"/>
                </a:solidFill>
                <a:latin typeface="+mn-lt"/>
              </a:rPr>
              <a:t>WC’s respond to flow </a:t>
            </a:r>
            <a:r>
              <a:rPr lang="en-US" i="1" dirty="0">
                <a:solidFill>
                  <a:schemeClr val="dk1"/>
                </a:solidFill>
                <a:latin typeface="+mn-lt"/>
              </a:rPr>
              <a:t>per se</a:t>
            </a:r>
            <a:r>
              <a:rPr lang="en-US" dirty="0">
                <a:solidFill>
                  <a:schemeClr val="dk1"/>
                </a:solidFill>
                <a:latin typeface="+mn-lt"/>
              </a:rPr>
              <a:t> or to factors like channel width and water depth. </a:t>
            </a:r>
            <a:r>
              <a:rPr lang="en-US" altLang="en-US" dirty="0">
                <a:solidFill>
                  <a:srgbClr val="000000"/>
                </a:solidFill>
                <a:latin typeface="Aptos" panose="020B0004020202020204" pitchFamily="34" charset="0"/>
              </a:rPr>
              <a:t> This question is in the Science Plan. It’s addressed in a physical process hypothesis which looks at depth and the % of channel &lt; 1 ft depth. </a:t>
            </a:r>
            <a:endParaRPr lang="en-US" altLang="en-US" b="1" i="1" dirty="0">
              <a:solidFill>
                <a:srgbClr val="000000"/>
              </a:solidFill>
              <a:latin typeface="Aptos" panose="020B0004020202020204" pitchFamily="34" charset="0"/>
            </a:endParaRPr>
          </a:p>
        </p:txBody>
      </p:sp>
      <p:sp>
        <p:nvSpPr>
          <p:cNvPr id="61444" name="Slide Number Placeholder 3">
            <a:extLst>
              <a:ext uri="{FF2B5EF4-FFF2-40B4-BE49-F238E27FC236}">
                <a16:creationId xmlns:a16="http://schemas.microsoft.com/office/drawing/2014/main" id="{65044C40-86B0-15B7-18F7-491DA0A72F9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BABB062-1437-4C92-B4D6-D95F850B2A1B}" type="slidenum">
              <a:rPr lang="en-CA" altLang="en-US" smtClean="0"/>
              <a:pPr/>
              <a:t>28</a:t>
            </a:fld>
            <a:endParaRPr lang="en-CA"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AD256F36-A56A-E386-3B19-7118C4303C19}"/>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EB3C2D89-4AD2-13F0-8F8D-B79C12B5AE78}"/>
              </a:ext>
            </a:extLst>
          </p:cNvPr>
          <p:cNvSpPr>
            <a:spLocks noGrp="1" noChangeArrowheads="1"/>
          </p:cNvSpPr>
          <p:nvPr>
            <p:ph type="body" idx="1"/>
          </p:nvPr>
        </p:nvSpPr>
        <p:spPr>
          <a:ln/>
        </p:spPr>
        <p:txBody>
          <a:bodyPr/>
          <a:lstStyle/>
          <a:p>
            <a:pPr>
              <a:defRPr/>
            </a:pPr>
            <a:r>
              <a:rPr lang="en-US" altLang="en-US" i="1" dirty="0">
                <a:latin typeface="Arial" panose="020B0604020202020204" pitchFamily="34" charset="0"/>
              </a:rPr>
              <a:t>5c. </a:t>
            </a:r>
            <a:r>
              <a:rPr lang="en-US" sz="1800" dirty="0">
                <a:latin typeface="Aptos" panose="020B0004020202020204" pitchFamily="34" charset="0"/>
                <a:ea typeface="Aptos" panose="020B0004020202020204" pitchFamily="34" charset="0"/>
                <a:cs typeface="Aptos" panose="020B0004020202020204" pitchFamily="34" charset="0"/>
              </a:rPr>
              <a:t>The roost-selection report is well-done and should be useful to the Program. We raised two key points in our report. First, is it appropriate to give first roosts great importance in the analysis? A</a:t>
            </a:r>
            <a:r>
              <a:rPr lang="en-US" dirty="0">
                <a:solidFill>
                  <a:schemeClr val="dk1"/>
                </a:solidFill>
                <a:latin typeface="+mn-lt"/>
              </a:rPr>
              <a:t> crane might stop at the Platte at a reasonable site and, after flying around the next day, discover a better site. The second roost might result from a more informed decision. The EDO believes that the first roosts are more indicative of stopover decisions, and what you might want to put on the ground to attract WCs to stop. That makes sense. Using the full dataset (first and subsequent roosts) can also be informative, which the EDO plans to do. </a:t>
            </a:r>
          </a:p>
          <a:p>
            <a:pPr>
              <a:defRPr/>
            </a:pPr>
            <a:endParaRPr lang="en-US" dirty="0">
              <a:solidFill>
                <a:schemeClr val="dk1"/>
              </a:solidFill>
              <a:latin typeface="+mn-lt"/>
            </a:endParaRPr>
          </a:p>
          <a:p>
            <a:pPr>
              <a:defRPr/>
            </a:pPr>
            <a:r>
              <a:rPr lang="en-US" altLang="en-US" dirty="0">
                <a:latin typeface="Arial" panose="020B0604020202020204" pitchFamily="34" charset="0"/>
              </a:rPr>
              <a:t>JENNIFER TO DISCUSS STARTING HERE</a:t>
            </a:r>
            <a:endParaRPr lang="en-US" dirty="0">
              <a:solidFill>
                <a:schemeClr val="dk1"/>
              </a:solidFill>
              <a:latin typeface="+mn-lt"/>
            </a:endParaRPr>
          </a:p>
          <a:p>
            <a:pPr>
              <a:defRPr/>
            </a:pPr>
            <a:r>
              <a:rPr lang="en-US" dirty="0">
                <a:solidFill>
                  <a:schemeClr val="dk1"/>
                </a:solidFill>
                <a:latin typeface="+mn-lt"/>
              </a:rPr>
              <a:t>Second, there are some applications of confidence intervals to justify ‘statistical similarity’ which are not good statistical practice.  </a:t>
            </a:r>
          </a:p>
          <a:p>
            <a:pPr>
              <a:defRPr/>
            </a:pPr>
            <a:endParaRPr lang="en-US" altLang="en-US" i="1" dirty="0">
              <a:solidFill>
                <a:schemeClr val="dk1"/>
              </a:solidFill>
              <a:latin typeface="+mn-lt"/>
            </a:endParaRPr>
          </a:p>
          <a:p>
            <a:pPr>
              <a:defRPr/>
            </a:pPr>
            <a:r>
              <a:rPr lang="en-US" altLang="en-US" dirty="0">
                <a:solidFill>
                  <a:schemeClr val="dk1"/>
                </a:solidFill>
                <a:latin typeface="+mn-lt"/>
              </a:rPr>
              <a:t>I think we will discuss this in a lot more detail on Thursday.  Here the next few slides have a few ideas for people to ponder until then</a:t>
            </a:r>
            <a:endParaRPr lang="en-US" altLang="en-US" dirty="0">
              <a:latin typeface="Arial" panose="020B0604020202020204" pitchFamily="34" charset="0"/>
            </a:endParaRPr>
          </a:p>
        </p:txBody>
      </p:sp>
      <p:sp>
        <p:nvSpPr>
          <p:cNvPr id="63492" name="Slide Number Placeholder 3">
            <a:extLst>
              <a:ext uri="{FF2B5EF4-FFF2-40B4-BE49-F238E27FC236}">
                <a16:creationId xmlns:a16="http://schemas.microsoft.com/office/drawing/2014/main" id="{8C9C951E-D16A-6F9E-9D13-655B83E8A99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5F70D3E-BDC1-490A-A3E2-3F2176A96A26}" type="slidenum">
              <a:rPr lang="en-CA" altLang="en-US" smtClean="0">
                <a:solidFill>
                  <a:srgbClr val="000000"/>
                </a:solidFill>
              </a:rPr>
              <a:pPr/>
              <a:t>29</a:t>
            </a:fld>
            <a:endParaRPr lang="en-CA" altLang="en-US">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90344E45-F275-2609-8C7E-4BDAFF548D78}"/>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C914EF08-B9AC-1E62-7FB4-B127B4B5503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Our report responds to all the questions posed to the ISAC, summarized here. Altogether there were 21 questions, which had some redundancy. ISAC Q2 (with yellow highlight, under Questions about the SoPR) asked us to review the treatment of each of the 10 EBQs in the SoPR (</a:t>
            </a:r>
            <a:r>
              <a:rPr lang="en-US" altLang="en-US">
                <a:solidFill>
                  <a:srgbClr val="FF0000"/>
                </a:solidFill>
                <a:latin typeface="Arial" panose="020B0604020202020204" pitchFamily="34" charset="0"/>
              </a:rPr>
              <a:t>red text</a:t>
            </a:r>
            <a:r>
              <a:rPr lang="en-US" altLang="en-US">
                <a:latin typeface="Arial" panose="020B0604020202020204" pitchFamily="34" charset="0"/>
              </a:rPr>
              <a:t>). The “Other Questions” on the bottom half of this slide take a deeper dive into topics related to each EBQ. To reduce redundancy for this presentation, we’ve melded our key conclusions for each EBQ under ISAC Q2 with our related responses to the “Other Questions”. </a:t>
            </a:r>
          </a:p>
        </p:txBody>
      </p:sp>
      <p:sp>
        <p:nvSpPr>
          <p:cNvPr id="10244" name="Slide Number Placeholder 3">
            <a:extLst>
              <a:ext uri="{FF2B5EF4-FFF2-40B4-BE49-F238E27FC236}">
                <a16:creationId xmlns:a16="http://schemas.microsoft.com/office/drawing/2014/main" id="{04E2D9B6-DEFE-98D0-2806-C0EA17A88EA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9AC1BAE-6653-458C-825E-79D60EBFE5EE}" type="slidenum">
              <a:rPr lang="en-CA" altLang="en-US" smtClean="0"/>
              <a:pPr/>
              <a:t>3</a:t>
            </a:fld>
            <a:endParaRPr lang="en-CA"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41961D34-1F4E-C9C3-A6F8-EAAFA79D3DAA}"/>
              </a:ext>
            </a:extLst>
          </p:cNvPr>
          <p:cNvSpPr>
            <a:spLocks noGrp="1" noRot="1" noChangeAspect="1" noChangeArrowheads="1" noTextEdit="1"/>
          </p:cNvSpPr>
          <p:nvPr>
            <p:ph type="sldImg"/>
          </p:nvPr>
        </p:nvSpPr>
        <p:spPr>
          <a:ln/>
        </p:spPr>
      </p:sp>
      <p:sp>
        <p:nvSpPr>
          <p:cNvPr id="3" name="Notes Placeholder 2">
            <a:extLst>
              <a:ext uri="{FF2B5EF4-FFF2-40B4-BE49-F238E27FC236}">
                <a16:creationId xmlns:a16="http://schemas.microsoft.com/office/drawing/2014/main" id="{34C1984D-6175-3B74-16EF-17A675E31665}"/>
              </a:ext>
            </a:extLst>
          </p:cNvPr>
          <p:cNvSpPr>
            <a:spLocks noGrp="1"/>
          </p:cNvSpPr>
          <p:nvPr>
            <p:ph type="body" idx="1"/>
          </p:nvPr>
        </p:nvSpPr>
        <p:spPr/>
        <p:txBody>
          <a:bodyPr/>
          <a:lstStyle/>
          <a:p>
            <a:pPr>
              <a:defRPr/>
            </a:pPr>
            <a:r>
              <a:rPr lang="en-US" altLang="en-US" dirty="0">
                <a:latin typeface="Arial" panose="020B0604020202020204" pitchFamily="34" charset="0"/>
              </a:rPr>
              <a:t>JENNIFER TO DISCUSS SLIDE</a:t>
            </a:r>
          </a:p>
          <a:p>
            <a:pPr>
              <a:defRPr/>
            </a:pPr>
            <a:r>
              <a:rPr lang="en-US" altLang="en-US" dirty="0">
                <a:latin typeface="Arial" panose="020B0604020202020204" pitchFamily="34" charset="0"/>
              </a:rPr>
              <a:t>Recall that in the Roost selection report, it is useful to compare the results from the latest analysis to the 2017 and 2019 analyses.   Consider the yellow line  (UOCW that maximizes the Relative selection ratio for the 2017 analysis) and the red line (corresponding value for the 2024 model)</a:t>
            </a:r>
          </a:p>
          <a:p>
            <a:pPr>
              <a:defRPr/>
            </a:pPr>
            <a:endParaRPr lang="en-US" altLang="en-US" dirty="0">
              <a:latin typeface="Arial" panose="020B0604020202020204" pitchFamily="34" charset="0"/>
            </a:endParaRPr>
          </a:p>
          <a:p>
            <a:pPr>
              <a:defRPr/>
            </a:pPr>
            <a:r>
              <a:rPr lang="en-US" dirty="0"/>
              <a:t>For the Roost selection report, I recommend the following:</a:t>
            </a:r>
          </a:p>
          <a:p>
            <a:pPr>
              <a:defRPr/>
            </a:pPr>
            <a:endParaRPr lang="en-US" dirty="0"/>
          </a:p>
          <a:p>
            <a:pPr>
              <a:defRPr/>
            </a:pPr>
            <a:r>
              <a:rPr lang="en-US" dirty="0"/>
              <a:t>To compare yellow (</a:t>
            </a:r>
            <a:r>
              <a:rPr lang="en-US" dirty="0" err="1"/>
              <a:t>Baasch</a:t>
            </a:r>
            <a:r>
              <a:rPr lang="en-US" dirty="0"/>
              <a:t> et al) and red (EDO) lines, you can </a:t>
            </a:r>
          </a:p>
          <a:p>
            <a:pPr marL="228600" indent="-228600">
              <a:buFontTx/>
              <a:buAutoNum type="arabicPeriod"/>
              <a:defRPr/>
            </a:pPr>
            <a:r>
              <a:rPr lang="en-US" dirty="0"/>
              <a:t>Compute the difference in the relative selection ratio at the two unobstructed channel widths.  Then use bootstrapping to compute a CI for the difference (or PI as appropriate). </a:t>
            </a:r>
          </a:p>
          <a:p>
            <a:pPr marL="228600" indent="-228600">
              <a:buFontTx/>
              <a:buAutoNum type="arabicPeriod"/>
              <a:defRPr/>
            </a:pPr>
            <a:r>
              <a:rPr lang="en-US" dirty="0"/>
              <a:t>Redo the entire analysis using a Bayesian approach.  Then you can compute these Cis easily.  BUT I don’t recommend since you’ve already got publication using the frequentist approach</a:t>
            </a:r>
          </a:p>
          <a:p>
            <a:pPr marL="228600" indent="-228600">
              <a:buFontTx/>
              <a:buAutoNum type="arabicPeriod"/>
              <a:defRPr/>
            </a:pPr>
            <a:endParaRPr lang="en-US" dirty="0"/>
          </a:p>
          <a:p>
            <a:pPr marL="228600" indent="-228600">
              <a:buFontTx/>
              <a:buAutoNum type="arabicPeriod"/>
              <a:defRPr/>
            </a:pPr>
            <a:endParaRPr lang="en-US" dirty="0"/>
          </a:p>
        </p:txBody>
      </p:sp>
      <p:sp>
        <p:nvSpPr>
          <p:cNvPr id="65540" name="Slide Number Placeholder 3">
            <a:extLst>
              <a:ext uri="{FF2B5EF4-FFF2-40B4-BE49-F238E27FC236}">
                <a16:creationId xmlns:a16="http://schemas.microsoft.com/office/drawing/2014/main" id="{73E66CFE-036C-75B9-BF03-E92DDFD946E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6DB2CE0-84A0-4C32-B026-D5D3DDC6CC4C}" type="slidenum">
              <a:rPr lang="en-CA" altLang="en-US" smtClean="0">
                <a:solidFill>
                  <a:srgbClr val="000000"/>
                </a:solidFill>
              </a:rPr>
              <a:pPr/>
              <a:t>30</a:t>
            </a:fld>
            <a:endParaRPr lang="en-CA" altLang="en-US">
              <a:solidFill>
                <a:srgbClr val="000000"/>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3EE9483B-25CE-11C1-CDC2-9B8BF104E7AC}"/>
              </a:ext>
            </a:extLst>
          </p:cNvPr>
          <p:cNvSpPr>
            <a:spLocks noGrp="1" noRot="1" noChangeAspect="1" noChangeArrowheads="1" noTextEdit="1"/>
          </p:cNvSpPr>
          <p:nvPr>
            <p:ph type="sldImg"/>
          </p:nvPr>
        </p:nvSpPr>
        <p:spPr>
          <a:ln/>
        </p:spPr>
      </p:sp>
      <p:sp>
        <p:nvSpPr>
          <p:cNvPr id="67587" name="Notes Placeholder 2">
            <a:extLst>
              <a:ext uri="{FF2B5EF4-FFF2-40B4-BE49-F238E27FC236}">
                <a16:creationId xmlns:a16="http://schemas.microsoft.com/office/drawing/2014/main" id="{51E65C40-B886-9022-E0A4-859AEA5EF73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JENNIFER TO DISCUSS SLIDE</a:t>
            </a:r>
          </a:p>
          <a:p>
            <a:endParaRPr lang="en-US" altLang="en-US">
              <a:latin typeface="Arial" panose="020B0604020202020204" pitchFamily="34" charset="0"/>
            </a:endParaRPr>
          </a:p>
        </p:txBody>
      </p:sp>
      <p:sp>
        <p:nvSpPr>
          <p:cNvPr id="67588" name="Slide Number Placeholder 3">
            <a:extLst>
              <a:ext uri="{FF2B5EF4-FFF2-40B4-BE49-F238E27FC236}">
                <a16:creationId xmlns:a16="http://schemas.microsoft.com/office/drawing/2014/main" id="{834B28DF-12D0-92AF-C6DE-9927A23317D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0795886-A681-4454-88B8-8124654B85B6}" type="slidenum">
              <a:rPr lang="en-CA" altLang="en-US" smtClean="0">
                <a:solidFill>
                  <a:srgbClr val="000000"/>
                </a:solidFill>
              </a:rPr>
              <a:pPr/>
              <a:t>31</a:t>
            </a:fld>
            <a:endParaRPr lang="en-CA" altLang="en-US">
              <a:solidFill>
                <a:srgbClr val="000000"/>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BE1C01D8-B43F-E2ED-86D9-BA5AD64D2488}"/>
              </a:ext>
            </a:extLst>
          </p:cNvPr>
          <p:cNvSpPr>
            <a:spLocks noGrp="1" noRot="1" noChangeAspect="1" noChangeArrowheads="1" noTextEdit="1"/>
          </p:cNvSpPr>
          <p:nvPr>
            <p:ph type="sldImg"/>
          </p:nvPr>
        </p:nvSpPr>
        <p:spPr>
          <a:ln/>
        </p:spPr>
      </p:sp>
      <p:sp>
        <p:nvSpPr>
          <p:cNvPr id="69635" name="Notes Placeholder 2">
            <a:extLst>
              <a:ext uri="{FF2B5EF4-FFF2-40B4-BE49-F238E27FC236}">
                <a16:creationId xmlns:a16="http://schemas.microsoft.com/office/drawing/2014/main" id="{A72D1741-127B-8053-8B6E-F9593BB93AE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JENNIFER TO DISCUSS SLIDE</a:t>
            </a:r>
          </a:p>
          <a:p>
            <a:endParaRPr lang="en-US" altLang="en-US">
              <a:latin typeface="Arial" panose="020B0604020202020204" pitchFamily="34" charset="0"/>
            </a:endParaRPr>
          </a:p>
          <a:p>
            <a:r>
              <a:rPr lang="en-US" altLang="en-US">
                <a:latin typeface="Arial" panose="020B0604020202020204" pitchFamily="34" charset="0"/>
              </a:rPr>
              <a:t>The model doesn’t include uncertainty in UOCW (a predictor) so that’s why it isn’t appropriate to compute Cis for the predictor</a:t>
            </a:r>
          </a:p>
          <a:p>
            <a:endParaRPr lang="en-US" altLang="en-US">
              <a:latin typeface="Arial" panose="020B0604020202020204" pitchFamily="34" charset="0"/>
            </a:endParaRPr>
          </a:p>
          <a:p>
            <a:r>
              <a:rPr lang="en-US" altLang="en-US">
                <a:latin typeface="Arial" panose="020B0604020202020204" pitchFamily="34" charset="0"/>
              </a:rPr>
              <a:t>In general, you can compute a CI for the RSR (y-axis).  You can’t compute a CI for UOCW using this model (x-axis).  Most regression-type models don’t allow you to construct a CI for a predictor variable.  </a:t>
            </a:r>
          </a:p>
          <a:p>
            <a:endParaRPr lang="en-US" altLang="en-US">
              <a:latin typeface="Arial" panose="020B0604020202020204" pitchFamily="34" charset="0"/>
            </a:endParaRPr>
          </a:p>
          <a:p>
            <a:endParaRPr lang="en-US" altLang="en-US">
              <a:latin typeface="Arial" panose="020B0604020202020204" pitchFamily="34" charset="0"/>
            </a:endParaRPr>
          </a:p>
          <a:p>
            <a:endParaRPr lang="en-US" altLang="en-US">
              <a:latin typeface="Arial" panose="020B0604020202020204" pitchFamily="34" charset="0"/>
            </a:endParaRPr>
          </a:p>
          <a:p>
            <a:endParaRPr lang="en-US" altLang="en-US">
              <a:latin typeface="Arial" panose="020B0604020202020204" pitchFamily="34" charset="0"/>
            </a:endParaRPr>
          </a:p>
        </p:txBody>
      </p:sp>
      <p:sp>
        <p:nvSpPr>
          <p:cNvPr id="69636" name="Slide Number Placeholder 3">
            <a:extLst>
              <a:ext uri="{FF2B5EF4-FFF2-40B4-BE49-F238E27FC236}">
                <a16:creationId xmlns:a16="http://schemas.microsoft.com/office/drawing/2014/main" id="{706B95DD-1A12-4523-2FB5-C0C378B6060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BD369F2-D1E1-498F-9DB1-4D7FEAE21406}" type="slidenum">
              <a:rPr lang="en-CA" altLang="en-US" smtClean="0">
                <a:solidFill>
                  <a:srgbClr val="000000"/>
                </a:solidFill>
              </a:rPr>
              <a:pPr/>
              <a:t>32</a:t>
            </a:fld>
            <a:endParaRPr lang="en-CA" altLang="en-US">
              <a:solidFill>
                <a:srgbClr val="000000"/>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E4B0F7C8-4D2C-0903-7C47-3A270412FDFD}"/>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9FDC0859-212F-2BBE-0136-C6F850C78802}"/>
              </a:ext>
            </a:extLst>
          </p:cNvPr>
          <p:cNvSpPr>
            <a:spLocks noGrp="1" noChangeArrowheads="1"/>
          </p:cNvSpPr>
          <p:nvPr>
            <p:ph type="body" idx="1"/>
          </p:nvPr>
        </p:nvSpPr>
        <p:spPr>
          <a:ln/>
        </p:spPr>
        <p:txBody>
          <a:bodyPr/>
          <a:lstStyle/>
          <a:p>
            <a:pPr>
              <a:defRPr/>
            </a:pPr>
            <a:r>
              <a:rPr lang="en-US" altLang="en-US" i="1" dirty="0">
                <a:latin typeface="Arial" panose="020B0604020202020204" pitchFamily="34" charset="0"/>
              </a:rPr>
              <a:t>5c. </a:t>
            </a:r>
            <a:r>
              <a:rPr lang="en-US" sz="1800" dirty="0">
                <a:latin typeface="Aptos" panose="020B0004020202020204" pitchFamily="34" charset="0"/>
                <a:ea typeface="Aptos" panose="020B0004020202020204" pitchFamily="34" charset="0"/>
                <a:cs typeface="Aptos" panose="020B0004020202020204" pitchFamily="34" charset="0"/>
              </a:rPr>
              <a:t>The roost-selection report is well-done and should be useful to the Program. We raised two key points in our report. First, is it appropriate to give first roosts great importance in the analysis? A</a:t>
            </a:r>
            <a:r>
              <a:rPr lang="en-US" dirty="0">
                <a:solidFill>
                  <a:schemeClr val="dk1"/>
                </a:solidFill>
                <a:latin typeface="+mn-lt"/>
              </a:rPr>
              <a:t> crane might stop at the Platte at a reasonable site and, after flying around the next day, discover a better site. The second roost might result from a more informed decision. The EDO believes that the first roosts are more indicative of stopover decisions, and what you might want to put on the ground to attract WCs to stop. That makes sense. Using the full dataset (first and subsequent roosts) can also be informative, which the EDO plans to do. </a:t>
            </a:r>
          </a:p>
          <a:p>
            <a:pPr>
              <a:defRPr/>
            </a:pPr>
            <a:endParaRPr lang="en-US" dirty="0">
              <a:solidFill>
                <a:schemeClr val="dk1"/>
              </a:solidFill>
              <a:latin typeface="+mn-lt"/>
            </a:endParaRPr>
          </a:p>
          <a:p>
            <a:pPr>
              <a:defRPr/>
            </a:pPr>
            <a:r>
              <a:rPr lang="en-US" altLang="en-US" dirty="0">
                <a:latin typeface="Arial" panose="020B0604020202020204" pitchFamily="34" charset="0"/>
              </a:rPr>
              <a:t>JENNIFER TO DISCUSS STARTING HERE</a:t>
            </a:r>
            <a:endParaRPr lang="en-US" dirty="0">
              <a:solidFill>
                <a:schemeClr val="dk1"/>
              </a:solidFill>
              <a:latin typeface="+mn-lt"/>
            </a:endParaRPr>
          </a:p>
          <a:p>
            <a:pPr>
              <a:defRPr/>
            </a:pPr>
            <a:r>
              <a:rPr lang="en-US" dirty="0">
                <a:solidFill>
                  <a:schemeClr val="dk1"/>
                </a:solidFill>
                <a:latin typeface="+mn-lt"/>
              </a:rPr>
              <a:t>Second, there are some applications of confidence intervals to justify ‘statistical similarity’ which are not good statistical practice.  </a:t>
            </a:r>
          </a:p>
          <a:p>
            <a:pPr>
              <a:defRPr/>
            </a:pPr>
            <a:endParaRPr lang="en-US" altLang="en-US" i="1" dirty="0">
              <a:solidFill>
                <a:schemeClr val="dk1"/>
              </a:solidFill>
              <a:latin typeface="+mn-lt"/>
            </a:endParaRPr>
          </a:p>
          <a:p>
            <a:pPr>
              <a:defRPr/>
            </a:pPr>
            <a:r>
              <a:rPr lang="en-US" altLang="en-US" dirty="0">
                <a:solidFill>
                  <a:schemeClr val="dk1"/>
                </a:solidFill>
                <a:latin typeface="+mn-lt"/>
              </a:rPr>
              <a:t>I think we will discuss this in a lot more detail on Thursday.  Here the next few slides have a few ideas for people to ponder until then</a:t>
            </a:r>
            <a:endParaRPr lang="en-US" altLang="en-US" dirty="0">
              <a:latin typeface="Arial" panose="020B0604020202020204" pitchFamily="34" charset="0"/>
            </a:endParaRPr>
          </a:p>
        </p:txBody>
      </p:sp>
      <p:sp>
        <p:nvSpPr>
          <p:cNvPr id="71684" name="Slide Number Placeholder 3">
            <a:extLst>
              <a:ext uri="{FF2B5EF4-FFF2-40B4-BE49-F238E27FC236}">
                <a16:creationId xmlns:a16="http://schemas.microsoft.com/office/drawing/2014/main" id="{84034B49-EB57-DFB1-DBF4-20E491CA25B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0D95B31-01D3-4526-AEA9-B93F7A5A39F7}" type="slidenum">
              <a:rPr lang="en-CA" altLang="en-US" smtClean="0">
                <a:solidFill>
                  <a:srgbClr val="000000"/>
                </a:solidFill>
              </a:rPr>
              <a:pPr/>
              <a:t>33</a:t>
            </a:fld>
            <a:endParaRPr lang="en-CA" altLang="en-US">
              <a:solidFill>
                <a:srgbClr val="000000"/>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C2F6D5DC-7DC2-C3AF-B0DC-8194D0D71BFD}"/>
              </a:ext>
            </a:extLst>
          </p:cNvPr>
          <p:cNvSpPr>
            <a:spLocks noGrp="1" noRot="1" noChangeAspect="1" noChangeArrowheads="1" noTextEdit="1"/>
          </p:cNvSpPr>
          <p:nvPr>
            <p:ph type="sldImg"/>
          </p:nvPr>
        </p:nvSpPr>
        <p:spPr>
          <a:ln/>
        </p:spPr>
      </p:sp>
      <p:sp>
        <p:nvSpPr>
          <p:cNvPr id="73731" name="Notes Placeholder 2">
            <a:extLst>
              <a:ext uri="{FF2B5EF4-FFF2-40B4-BE49-F238E27FC236}">
                <a16:creationId xmlns:a16="http://schemas.microsoft.com/office/drawing/2014/main" id="{17E79431-4DFC-632F-6F48-8E4A69A63FD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Lots of work has been done on channel widths over several years, including using multiple explanatory variables both on and off the channel, potential management models, and different landcover layers. It’s a complex problem, and any changes to target widths need to be very carefully considered with multiple lines of evidence and risk assessments. </a:t>
            </a:r>
          </a:p>
          <a:p>
            <a:endParaRPr lang="en-US" altLang="en-US">
              <a:latin typeface="Arial" panose="020B0604020202020204" pitchFamily="34" charset="0"/>
            </a:endParaRPr>
          </a:p>
          <a:p>
            <a:r>
              <a:rPr lang="en-US" altLang="en-US">
                <a:latin typeface="Arial" panose="020B0604020202020204" pitchFamily="34" charset="0"/>
              </a:rPr>
              <a:t>For example, half of roost observations occurred in channels less than the current target width of 650’. That could be interpreted to mean that there aren’t enough places with suitable channel widths, </a:t>
            </a:r>
            <a:r>
              <a:rPr lang="en-US" altLang="en-US" b="1">
                <a:latin typeface="Arial" panose="020B0604020202020204" pitchFamily="34" charset="0"/>
              </a:rPr>
              <a:t>OR</a:t>
            </a:r>
            <a:r>
              <a:rPr lang="en-US" altLang="en-US">
                <a:latin typeface="Arial" panose="020B0604020202020204" pitchFamily="34" charset="0"/>
              </a:rPr>
              <a:t> that WCs are OK to roost on sites with channels narrower than 650’. </a:t>
            </a:r>
          </a:p>
        </p:txBody>
      </p:sp>
      <p:sp>
        <p:nvSpPr>
          <p:cNvPr id="73732" name="Slide Number Placeholder 3">
            <a:extLst>
              <a:ext uri="{FF2B5EF4-FFF2-40B4-BE49-F238E27FC236}">
                <a16:creationId xmlns:a16="http://schemas.microsoft.com/office/drawing/2014/main" id="{5849A9E6-11F0-3DAE-8222-03A999AAACF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161020A-A5D2-4ADD-BB46-DE2A637CFDD6}" type="slidenum">
              <a:rPr lang="en-CA" altLang="en-US" smtClean="0"/>
              <a:pPr/>
              <a:t>34</a:t>
            </a:fld>
            <a:endParaRPr lang="en-CA"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F2A4D4F0-C93C-43BC-C796-2B32FDCE0401}"/>
              </a:ext>
            </a:extLst>
          </p:cNvPr>
          <p:cNvSpPr>
            <a:spLocks noGrp="1" noRot="1" noChangeAspect="1" noChangeArrowheads="1" noTextEdit="1"/>
          </p:cNvSpPr>
          <p:nvPr>
            <p:ph type="sldImg"/>
          </p:nvPr>
        </p:nvSpPr>
        <p:spPr>
          <a:ln/>
        </p:spPr>
      </p:sp>
      <p:sp>
        <p:nvSpPr>
          <p:cNvPr id="62467" name="Notes Placeholder 2">
            <a:extLst>
              <a:ext uri="{FF2B5EF4-FFF2-40B4-BE49-F238E27FC236}">
                <a16:creationId xmlns:a16="http://schemas.microsoft.com/office/drawing/2014/main" id="{62D33B77-8EBA-2356-5730-9809CAFB4C1C}"/>
              </a:ext>
            </a:extLst>
          </p:cNvPr>
          <p:cNvSpPr>
            <a:spLocks noGrp="1" noChangeArrowheads="1"/>
          </p:cNvSpPr>
          <p:nvPr>
            <p:ph type="body" idx="1"/>
          </p:nvPr>
        </p:nvSpPr>
        <p:spPr>
          <a:ln/>
        </p:spPr>
        <p:txBody>
          <a:bodyPr/>
          <a:lstStyle/>
          <a:p>
            <a:pPr>
              <a:spcBef>
                <a:spcPct val="0"/>
              </a:spcBef>
              <a:tabLst>
                <a:tab pos="2971800" algn="ctr"/>
                <a:tab pos="5943600" algn="r"/>
              </a:tabLst>
              <a:defRPr/>
            </a:pPr>
            <a:r>
              <a:rPr lang="en-US" altLang="en-US" sz="1800" b="1" i="1" dirty="0">
                <a:solidFill>
                  <a:srgbClr val="000000"/>
                </a:solidFill>
                <a:latin typeface="Aptos" panose="020B0004020202020204" pitchFamily="34" charset="0"/>
              </a:rPr>
              <a:t>Read EBQ-6. </a:t>
            </a:r>
            <a:r>
              <a:rPr lang="en-US" altLang="en-US" sz="1800" dirty="0">
                <a:solidFill>
                  <a:srgbClr val="000000"/>
                </a:solidFill>
                <a:latin typeface="Aptos" panose="020B0004020202020204" pitchFamily="34" charset="0"/>
              </a:rPr>
              <a:t>Managers would like to know if the Platte Program is doing its part to support the recovery of WCs, and whether current management actions are necessary and sufficient.  We also understand that stakeholders are interested in EBQ-6 because it affects the timing of water management decisions. </a:t>
            </a:r>
          </a:p>
          <a:p>
            <a:pPr>
              <a:spcBef>
                <a:spcPct val="0"/>
              </a:spcBef>
              <a:tabLst>
                <a:tab pos="2971800" algn="ctr"/>
                <a:tab pos="5943600" algn="r"/>
              </a:tabLst>
              <a:defRPr/>
            </a:pPr>
            <a:endParaRPr lang="en-US" altLang="en-US" sz="1800" dirty="0">
              <a:solidFill>
                <a:srgbClr val="000000"/>
              </a:solidFill>
              <a:latin typeface="Aptos" panose="020B0004020202020204" pitchFamily="34" charset="0"/>
            </a:endParaRPr>
          </a:p>
          <a:p>
            <a:pPr>
              <a:spcBef>
                <a:spcPct val="0"/>
              </a:spcBef>
              <a:tabLst>
                <a:tab pos="2971800" algn="ctr"/>
                <a:tab pos="5943600" algn="r"/>
              </a:tabLst>
              <a:defRPr/>
            </a:pPr>
            <a:r>
              <a:rPr lang="en-US" altLang="en-US" sz="1800" dirty="0">
                <a:solidFill>
                  <a:srgbClr val="000000"/>
                </a:solidFill>
                <a:latin typeface="Aptos" panose="020B0004020202020204" pitchFamily="34" charset="0"/>
              </a:rPr>
              <a:t>The Program c</a:t>
            </a:r>
            <a:r>
              <a:rPr lang="en-US" sz="1800" dirty="0">
                <a:solidFill>
                  <a:schemeClr val="dk1"/>
                </a:solidFill>
                <a:latin typeface="+mn-lt"/>
              </a:rPr>
              <a:t>ould address seasonality under EBQ-4 and EBQ-5, and then remove this EBQ.</a:t>
            </a:r>
            <a:endParaRPr lang="en-US" altLang="en-US" sz="1800" b="1" i="1" dirty="0">
              <a:solidFill>
                <a:srgbClr val="000000"/>
              </a:solidFill>
              <a:latin typeface="Aptos" panose="020B0004020202020204" pitchFamily="34" charset="0"/>
              <a:cs typeface="Aptos" panose="020B0004020202020204" pitchFamily="34" charset="0"/>
            </a:endParaRPr>
          </a:p>
        </p:txBody>
      </p:sp>
      <p:sp>
        <p:nvSpPr>
          <p:cNvPr id="75780" name="Slide Number Placeholder 3">
            <a:extLst>
              <a:ext uri="{FF2B5EF4-FFF2-40B4-BE49-F238E27FC236}">
                <a16:creationId xmlns:a16="http://schemas.microsoft.com/office/drawing/2014/main" id="{68D8C31E-7055-F3F6-3A5E-AC17349F230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C519A45-DD46-4C86-AD20-947A62E6EDF7}" type="slidenum">
              <a:rPr lang="en-CA" altLang="en-US" smtClean="0"/>
              <a:pPr/>
              <a:t>35</a:t>
            </a:fld>
            <a:endParaRPr lang="en-CA"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5DFEC238-D1DC-B9EF-B4CF-4109D470391C}"/>
              </a:ext>
            </a:extLst>
          </p:cNvPr>
          <p:cNvSpPr>
            <a:spLocks noGrp="1" noRot="1" noChangeAspect="1" noChangeArrowheads="1" noTextEdit="1"/>
          </p:cNvSpPr>
          <p:nvPr>
            <p:ph type="sldImg"/>
          </p:nvPr>
        </p:nvSpPr>
        <p:spPr>
          <a:ln/>
        </p:spPr>
      </p:sp>
      <p:sp>
        <p:nvSpPr>
          <p:cNvPr id="64515" name="Notes Placeholder 2">
            <a:extLst>
              <a:ext uri="{FF2B5EF4-FFF2-40B4-BE49-F238E27FC236}">
                <a16:creationId xmlns:a16="http://schemas.microsoft.com/office/drawing/2014/main" id="{6AB92E6C-8919-1BA6-1B8A-97E869CC97E0}"/>
              </a:ext>
            </a:extLst>
          </p:cNvPr>
          <p:cNvSpPr>
            <a:spLocks noGrp="1" noChangeArrowheads="1"/>
          </p:cNvSpPr>
          <p:nvPr>
            <p:ph type="body" idx="1"/>
          </p:nvPr>
        </p:nvSpPr>
        <p:spPr>
          <a:ln/>
        </p:spPr>
        <p:txBody>
          <a:bodyPr/>
          <a:lstStyle/>
          <a:p>
            <a:pPr>
              <a:spcBef>
                <a:spcPct val="0"/>
              </a:spcBef>
              <a:tabLst>
                <a:tab pos="2971800" algn="ctr"/>
                <a:tab pos="5943600" algn="r"/>
              </a:tabLst>
              <a:defRPr/>
            </a:pPr>
            <a:endParaRPr lang="en-US" altLang="en-US" sz="1800" b="1" i="1" dirty="0">
              <a:solidFill>
                <a:srgbClr val="000000"/>
              </a:solidFill>
              <a:latin typeface="Aptos" panose="020B0004020202020204" pitchFamily="34" charset="0"/>
              <a:cs typeface="Aptos" panose="020B0004020202020204" pitchFamily="34" charset="0"/>
            </a:endParaRPr>
          </a:p>
          <a:p>
            <a:pPr>
              <a:spcBef>
                <a:spcPct val="0"/>
              </a:spcBef>
              <a:tabLst>
                <a:tab pos="2971800" algn="ctr"/>
                <a:tab pos="5943600" algn="r"/>
              </a:tabLst>
              <a:defRPr/>
            </a:pPr>
            <a:r>
              <a:rPr lang="en-US" altLang="en-US" sz="1800" dirty="0">
                <a:latin typeface="Calibri" panose="020F0502020204030204" pitchFamily="34" charset="0"/>
                <a:cs typeface="Calibri" panose="020F0502020204030204" pitchFamily="34" charset="0"/>
              </a:rPr>
              <a:t> It’s n</a:t>
            </a:r>
            <a:r>
              <a:rPr lang="en-US" dirty="0">
                <a:solidFill>
                  <a:schemeClr val="dk1"/>
                </a:solidFill>
                <a:latin typeface="+mn-lt"/>
              </a:rPr>
              <a:t>ot clear that WC use is higher in spring based on the graph of crane use days at the lower right. However, year to year variability appears to be increasing. Why? </a:t>
            </a:r>
            <a:endParaRPr lang="en-US" altLang="en-US" i="1" dirty="0">
              <a:latin typeface="Arial" panose="020B0604020202020204" pitchFamily="34" charset="0"/>
            </a:endParaRPr>
          </a:p>
        </p:txBody>
      </p:sp>
      <p:sp>
        <p:nvSpPr>
          <p:cNvPr id="77828" name="Slide Number Placeholder 3">
            <a:extLst>
              <a:ext uri="{FF2B5EF4-FFF2-40B4-BE49-F238E27FC236}">
                <a16:creationId xmlns:a16="http://schemas.microsoft.com/office/drawing/2014/main" id="{33786845-6605-19FE-A24C-7DF05D440DD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49A7E8E-4EDD-4418-8E79-3C4F4CF648FD}" type="slidenum">
              <a:rPr lang="en-CA" altLang="en-US" smtClean="0"/>
              <a:pPr/>
              <a:t>36</a:t>
            </a:fld>
            <a:endParaRPr lang="en-CA"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A9F7639D-A738-3315-1D13-2909E37FC24A}"/>
              </a:ext>
            </a:extLst>
          </p:cNvPr>
          <p:cNvSpPr>
            <a:spLocks noGrp="1" noRot="1" noChangeAspect="1" noChangeArrowheads="1" noTextEdit="1"/>
          </p:cNvSpPr>
          <p:nvPr>
            <p:ph type="sldImg"/>
          </p:nvPr>
        </p:nvSpPr>
        <p:spPr>
          <a:ln/>
        </p:spPr>
      </p:sp>
      <p:sp>
        <p:nvSpPr>
          <p:cNvPr id="66563" name="Notes Placeholder 2">
            <a:extLst>
              <a:ext uri="{FF2B5EF4-FFF2-40B4-BE49-F238E27FC236}">
                <a16:creationId xmlns:a16="http://schemas.microsoft.com/office/drawing/2014/main" id="{131C1083-26B9-1EE1-59D6-88C0A8E57EA3}"/>
              </a:ext>
            </a:extLst>
          </p:cNvPr>
          <p:cNvSpPr>
            <a:spLocks noGrp="1" noChangeArrowheads="1"/>
          </p:cNvSpPr>
          <p:nvPr>
            <p:ph type="body" idx="1"/>
          </p:nvPr>
        </p:nvSpPr>
        <p:spPr>
          <a:ln/>
        </p:spPr>
        <p:txBody>
          <a:bodyPr/>
          <a:lstStyle/>
          <a:p>
            <a:pPr>
              <a:spcBef>
                <a:spcPct val="0"/>
              </a:spcBef>
              <a:tabLst>
                <a:tab pos="2971800" algn="ctr"/>
                <a:tab pos="5943600" algn="r"/>
              </a:tabLst>
              <a:defRPr/>
            </a:pPr>
            <a:r>
              <a:rPr lang="en-US" altLang="en-US" sz="1800" dirty="0">
                <a:latin typeface="Aptos" panose="020B0004020202020204" pitchFamily="34" charset="0"/>
                <a:cs typeface="Aptos" panose="020B0004020202020204" pitchFamily="34" charset="0"/>
              </a:rPr>
              <a:t>6c. The</a:t>
            </a:r>
            <a:r>
              <a:rPr lang="en-US" altLang="en-US" sz="1800" dirty="0">
                <a:latin typeface="Noto Sans Symbols"/>
                <a:cs typeface="Aptos" panose="020B0004020202020204" pitchFamily="34" charset="0"/>
              </a:rPr>
              <a:t> </a:t>
            </a:r>
            <a:r>
              <a:rPr lang="en-US" altLang="en-US" sz="1800" dirty="0">
                <a:latin typeface="Aptos" panose="020B0004020202020204" pitchFamily="34" charset="0"/>
                <a:cs typeface="Aptos" panose="020B0004020202020204" pitchFamily="34" charset="0"/>
              </a:rPr>
              <a:t>adjusted proportion of the population (figure on left side) reflects the relative role of the Platte in the overall WC population, and is scaled to that population. Crane use days (figure on the right side) increase with increases in the overall WC population, and with the attractiveness of AHR habitat for WCs. </a:t>
            </a:r>
            <a:r>
              <a:rPr lang="en-US" sz="1800" dirty="0">
                <a:solidFill>
                  <a:schemeClr val="dk1"/>
                </a:solidFill>
                <a:latin typeface="+mn-lt"/>
              </a:rPr>
              <a:t>The two WC metrics are complimentary. </a:t>
            </a:r>
            <a:r>
              <a:rPr lang="en-US" altLang="en-US" sz="1800" dirty="0">
                <a:latin typeface="Aptos" panose="020B0004020202020204" pitchFamily="34" charset="0"/>
                <a:cs typeface="Aptos" panose="020B0004020202020204" pitchFamily="34" charset="0"/>
              </a:rPr>
              <a:t>The average length of stay in the AHR may be worth considering as an additional indicator of habitat quality. </a:t>
            </a:r>
          </a:p>
          <a:p>
            <a:pPr>
              <a:spcBef>
                <a:spcPct val="0"/>
              </a:spcBef>
              <a:tabLst>
                <a:tab pos="2971800" algn="ctr"/>
                <a:tab pos="5943600" algn="r"/>
              </a:tabLst>
              <a:defRPr/>
            </a:pPr>
            <a:endParaRPr lang="en-US" altLang="en-US" sz="1800" dirty="0">
              <a:latin typeface="Aptos" panose="020B0004020202020204" pitchFamily="34" charset="0"/>
              <a:cs typeface="Aptos" panose="020B0004020202020204" pitchFamily="34" charset="0"/>
            </a:endParaRPr>
          </a:p>
          <a:p>
            <a:pPr>
              <a:spcBef>
                <a:spcPct val="0"/>
              </a:spcBef>
              <a:tabLst>
                <a:tab pos="2971800" algn="ctr"/>
                <a:tab pos="5943600" algn="r"/>
              </a:tabLst>
              <a:defRPr/>
            </a:pPr>
            <a:r>
              <a:rPr lang="en-US" altLang="en-US" sz="1800" dirty="0">
                <a:latin typeface="Aptos" panose="020B0004020202020204" pitchFamily="34" charset="0"/>
                <a:cs typeface="Aptos" panose="020B0004020202020204" pitchFamily="34" charset="0"/>
              </a:rPr>
              <a:t>======extra below======</a:t>
            </a:r>
          </a:p>
          <a:p>
            <a:pPr>
              <a:spcBef>
                <a:spcPct val="0"/>
              </a:spcBef>
              <a:tabLst>
                <a:tab pos="2971800" algn="ctr"/>
                <a:tab pos="5943600" algn="r"/>
              </a:tabLst>
              <a:defRPr/>
            </a:pPr>
            <a:endParaRPr lang="en-US" altLang="en-US" sz="1800" dirty="0">
              <a:latin typeface="Aptos" panose="020B0004020202020204" pitchFamily="34" charset="0"/>
              <a:cs typeface="Aptos" panose="020B0004020202020204" pitchFamily="34" charset="0"/>
            </a:endParaRPr>
          </a:p>
          <a:p>
            <a:pPr>
              <a:spcBef>
                <a:spcPct val="0"/>
              </a:spcBef>
              <a:tabLst>
                <a:tab pos="2971800" algn="ctr"/>
                <a:tab pos="5943600" algn="r"/>
              </a:tabLst>
              <a:defRPr/>
            </a:pPr>
            <a:r>
              <a:rPr lang="en-US" altLang="en-US" sz="1800" dirty="0">
                <a:latin typeface="Aptos" panose="020B0004020202020204" pitchFamily="34" charset="0"/>
                <a:cs typeface="Aptos" panose="020B0004020202020204" pitchFamily="34" charset="0"/>
              </a:rPr>
              <a:t>However, this indicator could be interpreted two different ways. WCs might stay longer because the habitat is very high quality, or they need to stay longer to get enough food in poor quality habitat. Having data on habitat quality is helpful, though that’s not easy to define. </a:t>
            </a:r>
            <a:endParaRPr lang="en-US" altLang="en-US" sz="1800" dirty="0">
              <a:latin typeface="Noto Sans Symbols"/>
              <a:ea typeface="Noto Sans Symbols"/>
              <a:cs typeface="Noto Sans Symbols"/>
            </a:endParaRPr>
          </a:p>
          <a:p>
            <a:pPr>
              <a:spcBef>
                <a:spcPct val="0"/>
              </a:spcBef>
              <a:tabLst>
                <a:tab pos="2971800" algn="ctr"/>
                <a:tab pos="5943600" algn="r"/>
              </a:tabLst>
              <a:defRPr/>
            </a:pPr>
            <a:r>
              <a:rPr lang="en-US" altLang="en-US" sz="1800" dirty="0">
                <a:latin typeface="Calibri" panose="020F0502020204030204" pitchFamily="34" charset="0"/>
                <a:cs typeface="Calibri" panose="020F0502020204030204" pitchFamily="34" charset="0"/>
              </a:rPr>
              <a:t> </a:t>
            </a:r>
            <a:endParaRPr lang="en-US" altLang="en-US" i="1" dirty="0">
              <a:latin typeface="Arial" panose="020B0604020202020204" pitchFamily="34" charset="0"/>
            </a:endParaRPr>
          </a:p>
        </p:txBody>
      </p:sp>
      <p:sp>
        <p:nvSpPr>
          <p:cNvPr id="79876" name="Slide Number Placeholder 3">
            <a:extLst>
              <a:ext uri="{FF2B5EF4-FFF2-40B4-BE49-F238E27FC236}">
                <a16:creationId xmlns:a16="http://schemas.microsoft.com/office/drawing/2014/main" id="{B14914FE-AFDD-9936-D0A6-322452784C8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2BC8D24-6081-48A4-B340-DB0925B8DE93}" type="slidenum">
              <a:rPr lang="en-CA" altLang="en-US" smtClean="0"/>
              <a:pPr/>
              <a:t>37</a:t>
            </a:fld>
            <a:endParaRPr lang="en-CA"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605A7D49-4B08-7D62-9A49-9F0DD686315A}"/>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A658EE44-9AC5-268D-3256-17FC776A90E0}"/>
              </a:ext>
            </a:extLst>
          </p:cNvPr>
          <p:cNvSpPr>
            <a:spLocks noGrp="1" noChangeArrowheads="1"/>
          </p:cNvSpPr>
          <p:nvPr>
            <p:ph type="body" idx="1"/>
          </p:nvPr>
        </p:nvSpPr>
        <p:spPr>
          <a:ln/>
        </p:spPr>
        <p:txBody>
          <a:bodyPr/>
          <a:lstStyle/>
          <a:p>
            <a:pPr>
              <a:spcBef>
                <a:spcPct val="0"/>
              </a:spcBef>
              <a:tabLst>
                <a:tab pos="2971800" algn="ctr"/>
                <a:tab pos="5943600" algn="r"/>
              </a:tabLst>
              <a:defRPr/>
            </a:pPr>
            <a:r>
              <a:rPr lang="en-US" altLang="en-US" sz="1800" b="1" i="1" dirty="0">
                <a:solidFill>
                  <a:srgbClr val="000000"/>
                </a:solidFill>
                <a:latin typeface="Aptos" panose="020B0004020202020204" pitchFamily="34" charset="0"/>
              </a:rPr>
              <a:t>Read EBQ-7. </a:t>
            </a:r>
            <a:r>
              <a:rPr lang="en-US" altLang="en-US" sz="1800" dirty="0">
                <a:solidFill>
                  <a:srgbClr val="000000"/>
                </a:solidFill>
                <a:latin typeface="Aptos" panose="020B0004020202020204" pitchFamily="34" charset="0"/>
              </a:rPr>
              <a:t>Managers would like to know if there’s any connection between Program water management and the needs of PS in the LPR. They would like UNL’s research to help them with water management decisions.</a:t>
            </a:r>
            <a:endParaRPr lang="en-US" altLang="en-US" sz="1800" dirty="0">
              <a:latin typeface="Aptos" panose="020B0004020202020204" pitchFamily="34" charset="0"/>
              <a:ea typeface="Noto Sans Symbols"/>
              <a:cs typeface="Noto Sans Symbols"/>
            </a:endParaRPr>
          </a:p>
          <a:p>
            <a:pPr>
              <a:spcBef>
                <a:spcPct val="0"/>
              </a:spcBef>
              <a:tabLst>
                <a:tab pos="2971800" algn="ctr"/>
                <a:tab pos="5943600" algn="r"/>
              </a:tabLst>
              <a:defRPr/>
            </a:pPr>
            <a:endParaRPr lang="en-US" altLang="en-US" sz="1800" dirty="0">
              <a:latin typeface="Aptos" panose="020B0004020202020204" pitchFamily="34" charset="0"/>
              <a:ea typeface="Noto Sans Symbols"/>
              <a:cs typeface="Noto Sans Symbols"/>
            </a:endParaRPr>
          </a:p>
          <a:p>
            <a:pPr>
              <a:spcBef>
                <a:spcPct val="0"/>
              </a:spcBef>
              <a:tabLst>
                <a:tab pos="2971800" algn="ctr"/>
                <a:tab pos="5943600" algn="r"/>
              </a:tabLst>
              <a:defRPr/>
            </a:pPr>
            <a:r>
              <a:rPr lang="en-US" altLang="en-US" sz="1800" dirty="0">
                <a:latin typeface="Aptos" panose="020B0004020202020204" pitchFamily="34" charset="0"/>
                <a:ea typeface="Noto Sans Symbols"/>
                <a:cs typeface="Noto Sans Symbols"/>
              </a:rPr>
              <a:t>7a. The UNL Progress Report focused entirely on Objective 1 (factors affecting migration into and out of the Platte, and </a:t>
            </a:r>
            <a:r>
              <a:rPr lang="en-US" altLang="en-US" sz="1800" dirty="0" err="1">
                <a:latin typeface="Aptos" panose="020B0004020202020204" pitchFamily="34" charset="0"/>
                <a:ea typeface="Noto Sans Symbols"/>
                <a:cs typeface="Noto Sans Symbols"/>
              </a:rPr>
              <a:t>tribs</a:t>
            </a:r>
            <a:r>
              <a:rPr lang="en-US" altLang="en-US" sz="1800" dirty="0">
                <a:latin typeface="Aptos" panose="020B0004020202020204" pitchFamily="34" charset="0"/>
                <a:ea typeface="Noto Sans Symbols"/>
                <a:cs typeface="Noto Sans Symbols"/>
              </a:rPr>
              <a:t>). That makes sense given the challenges of objectives 2 and 3 (identifying spawning habitat, verifying spawning). </a:t>
            </a:r>
            <a:r>
              <a:rPr lang="en-US" sz="1800" dirty="0">
                <a:latin typeface="Aptos" panose="020B0004020202020204" pitchFamily="34" charset="0"/>
                <a:ea typeface="Aptos" panose="020B0004020202020204" pitchFamily="34" charset="0"/>
                <a:cs typeface="Aptos" panose="020B0004020202020204" pitchFamily="34" charset="0"/>
              </a:rPr>
              <a:t>The ISAC supports the decision of the EDO and UNL to cease sampling for age-0 sturgeon, but to continue deploying and sampling egg mats to collect embryos for genetic analysis. The Platte Program can rely on the MRRP to catch many age-0 fish (up to 15,000 / year, maybe more in future), as well as recaptures of reproductive females, and genetic analyses to confirm whether reproduction occurred in the Platte. That form of collaboration is already happening – a tagged reproductive female that spent time in the Platte was recaptured in the Lower Missouri River by USGS, and had shed her eggs.</a:t>
            </a:r>
            <a:endParaRPr lang="en-US" altLang="en-US" sz="1800" dirty="0">
              <a:latin typeface="Aptos" panose="020B0004020202020204" pitchFamily="34" charset="0"/>
              <a:ea typeface="Noto Sans Symbols"/>
              <a:cs typeface="Noto Sans Symbols"/>
            </a:endParaRPr>
          </a:p>
          <a:p>
            <a:pPr>
              <a:spcBef>
                <a:spcPct val="0"/>
              </a:spcBef>
              <a:tabLst>
                <a:tab pos="2971800" algn="ctr"/>
                <a:tab pos="5943600" algn="r"/>
              </a:tabLst>
              <a:defRPr/>
            </a:pPr>
            <a:endParaRPr lang="en-US" altLang="en-US" sz="1800" dirty="0">
              <a:latin typeface="Aptos" panose="020B0004020202020204" pitchFamily="34" charset="0"/>
              <a:ea typeface="Noto Sans Symbols"/>
              <a:cs typeface="Noto Sans Symbols"/>
            </a:endParaRPr>
          </a:p>
          <a:p>
            <a:pPr>
              <a:spcBef>
                <a:spcPct val="0"/>
              </a:spcBef>
              <a:tabLst>
                <a:tab pos="2971800" algn="ctr"/>
                <a:tab pos="5943600" algn="r"/>
              </a:tabLst>
              <a:defRPr/>
            </a:pPr>
            <a:r>
              <a:rPr lang="en-US" sz="1800" dirty="0">
                <a:solidFill>
                  <a:srgbClr val="000000"/>
                </a:solidFill>
                <a:latin typeface="Aptos" panose="020B0004020202020204" pitchFamily="34" charset="0"/>
                <a:ea typeface="Aptos" panose="020B0004020202020204" pitchFamily="34" charset="0"/>
                <a:cs typeface="Aptos" panose="020B0004020202020204" pitchFamily="34" charset="0"/>
              </a:rPr>
              <a:t> </a:t>
            </a:r>
            <a:endParaRPr lang="en-US" sz="1800" dirty="0">
              <a:highlight>
                <a:srgbClr val="FFFF00"/>
              </a:highlight>
              <a:latin typeface="Aptos" panose="020B0004020202020204" pitchFamily="34" charset="0"/>
              <a:ea typeface="Aptos" panose="020B0004020202020204" pitchFamily="34" charset="0"/>
              <a:cs typeface="Aptos" panose="020B0004020202020204" pitchFamily="34" charset="0"/>
            </a:endParaRPr>
          </a:p>
          <a:p>
            <a:pPr>
              <a:spcBef>
                <a:spcPct val="0"/>
              </a:spcBef>
              <a:tabLst>
                <a:tab pos="2971800" algn="ctr"/>
                <a:tab pos="5943600" algn="r"/>
              </a:tabLst>
              <a:defRPr/>
            </a:pPr>
            <a:endParaRPr lang="en-US" altLang="en-US" sz="1800" dirty="0">
              <a:highlight>
                <a:srgbClr val="FFFF00"/>
              </a:highlight>
              <a:latin typeface="Aptos" panose="020B0004020202020204" pitchFamily="34" charset="0"/>
              <a:ea typeface="Noto Sans Symbols"/>
              <a:cs typeface="Noto Sans Symbols"/>
            </a:endParaRPr>
          </a:p>
          <a:p>
            <a:pPr>
              <a:spcBef>
                <a:spcPct val="0"/>
              </a:spcBef>
              <a:tabLst>
                <a:tab pos="2971800" algn="ctr"/>
                <a:tab pos="5943600" algn="r"/>
              </a:tabLst>
              <a:defRPr/>
            </a:pPr>
            <a:endParaRPr lang="en-US" altLang="en-US" sz="1800" dirty="0">
              <a:latin typeface="Noto Sans Symbols"/>
              <a:ea typeface="Noto Sans Symbols"/>
              <a:cs typeface="Noto Sans Symbols"/>
            </a:endParaRPr>
          </a:p>
          <a:p>
            <a:pPr>
              <a:spcBef>
                <a:spcPct val="0"/>
              </a:spcBef>
              <a:tabLst>
                <a:tab pos="2971800" algn="ctr"/>
                <a:tab pos="5943600" algn="r"/>
              </a:tabLst>
              <a:defRPr/>
            </a:pPr>
            <a:r>
              <a:rPr lang="en-US" altLang="en-US" sz="1800" dirty="0">
                <a:latin typeface="Calibri" panose="020F0502020204030204" pitchFamily="34" charset="0"/>
                <a:cs typeface="Calibri" panose="020F0502020204030204" pitchFamily="34" charset="0"/>
              </a:rPr>
              <a:t> </a:t>
            </a:r>
            <a:endParaRPr lang="en-US" altLang="en-US" i="1" dirty="0">
              <a:latin typeface="Arial" panose="020B0604020202020204" pitchFamily="34" charset="0"/>
            </a:endParaRPr>
          </a:p>
        </p:txBody>
      </p:sp>
      <p:sp>
        <p:nvSpPr>
          <p:cNvPr id="81924" name="Slide Number Placeholder 3">
            <a:extLst>
              <a:ext uri="{FF2B5EF4-FFF2-40B4-BE49-F238E27FC236}">
                <a16:creationId xmlns:a16="http://schemas.microsoft.com/office/drawing/2014/main" id="{407F6323-69EB-BD11-40BD-001D5DAAB0B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68D2B53-23F3-4FA9-BE36-4FE757CD7D39}" type="slidenum">
              <a:rPr lang="en-CA" altLang="en-US" smtClean="0"/>
              <a:pPr/>
              <a:t>38</a:t>
            </a:fld>
            <a:endParaRPr lang="en-CA"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B8888AC3-297B-0097-3F37-214F59D1ECA9}"/>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BC8B622D-0E52-35D9-C97B-441A33480737}"/>
              </a:ext>
            </a:extLst>
          </p:cNvPr>
          <p:cNvSpPr>
            <a:spLocks noGrp="1" noChangeArrowheads="1"/>
          </p:cNvSpPr>
          <p:nvPr>
            <p:ph type="body" idx="1"/>
          </p:nvPr>
        </p:nvSpPr>
        <p:spPr>
          <a:ln/>
        </p:spPr>
        <p:txBody>
          <a:bodyPr/>
          <a:lstStyle/>
          <a:p>
            <a:pPr>
              <a:spcBef>
                <a:spcPct val="0"/>
              </a:spcBef>
              <a:tabLst>
                <a:tab pos="2971800" algn="ctr"/>
                <a:tab pos="5943600" algn="r"/>
              </a:tabLst>
              <a:defRPr/>
            </a:pPr>
            <a:r>
              <a:rPr lang="en-US" sz="1800" dirty="0">
                <a:solidFill>
                  <a:schemeClr val="dk1"/>
                </a:solidFill>
                <a:latin typeface="+mn-lt"/>
              </a:rPr>
              <a:t>Temperature affects PS movement and spawning. HDR should include temperature in their hydrologic model, ideally in 2D. </a:t>
            </a:r>
            <a:r>
              <a:rPr lang="en-US" altLang="en-US" sz="1800" dirty="0">
                <a:latin typeface="Aptos" panose="020B0004020202020204" pitchFamily="34" charset="0"/>
                <a:ea typeface="Noto Sans Symbols"/>
                <a:cs typeface="Noto Sans Symbols"/>
              </a:rPr>
              <a:t>M</a:t>
            </a:r>
            <a:r>
              <a:rPr lang="en-US" sz="1800" dirty="0">
                <a:solidFill>
                  <a:srgbClr val="000000"/>
                </a:solidFill>
                <a:latin typeface="Aptos" panose="020B0004020202020204" pitchFamily="34" charset="0"/>
                <a:ea typeface="Aptos" panose="020B0004020202020204" pitchFamily="34" charset="0"/>
                <a:cs typeface="Aptos" panose="020B0004020202020204" pitchFamily="34" charset="0"/>
              </a:rPr>
              <a:t>odeling how much Program water would be required to alter LPR temperatures by one degree during the spawning season will provide a reality check on the ability of Program water management to shift temperatures in the LPR.</a:t>
            </a:r>
          </a:p>
          <a:p>
            <a:pPr>
              <a:spcBef>
                <a:spcPct val="0"/>
              </a:spcBef>
              <a:tabLst>
                <a:tab pos="2971800" algn="ctr"/>
                <a:tab pos="5943600" algn="r"/>
              </a:tabLst>
              <a:defRPr/>
            </a:pPr>
            <a:endParaRPr lang="en-US" sz="1800" dirty="0">
              <a:solidFill>
                <a:srgbClr val="000000"/>
              </a:solidFill>
              <a:latin typeface="Aptos" panose="020B0004020202020204" pitchFamily="34" charset="0"/>
              <a:ea typeface="Aptos" panose="020B0004020202020204" pitchFamily="34" charset="0"/>
              <a:cs typeface="Aptos" panose="020B0004020202020204" pitchFamily="34" charset="0"/>
            </a:endParaRPr>
          </a:p>
          <a:p>
            <a:pPr>
              <a:spcBef>
                <a:spcPct val="0"/>
              </a:spcBef>
              <a:tabLst>
                <a:tab pos="2971800" algn="ctr"/>
                <a:tab pos="5943600" algn="r"/>
              </a:tabLst>
              <a:defRPr/>
            </a:pPr>
            <a:r>
              <a:rPr lang="en-US" sz="1800" dirty="0">
                <a:solidFill>
                  <a:srgbClr val="000000"/>
                </a:solidFill>
                <a:latin typeface="Aptos" panose="020B0004020202020204" pitchFamily="34" charset="0"/>
                <a:ea typeface="Aptos" panose="020B0004020202020204" pitchFamily="34" charset="0"/>
                <a:cs typeface="Aptos" panose="020B0004020202020204" pitchFamily="34" charset="0"/>
              </a:rPr>
              <a:t> ==== extra comment for TAC / EDO ====</a:t>
            </a:r>
          </a:p>
          <a:p>
            <a:pPr>
              <a:spcBef>
                <a:spcPct val="0"/>
              </a:spcBef>
              <a:tabLst>
                <a:tab pos="2971800" algn="ctr"/>
                <a:tab pos="5943600" algn="r"/>
              </a:tabLst>
              <a:defRPr/>
            </a:pPr>
            <a:endParaRPr lang="en-US" sz="1800" dirty="0">
              <a:solidFill>
                <a:srgbClr val="000000"/>
              </a:solidFill>
              <a:latin typeface="Aptos" panose="020B0004020202020204" pitchFamily="34" charset="0"/>
              <a:ea typeface="Aptos" panose="020B0004020202020204" pitchFamily="34" charset="0"/>
              <a:cs typeface="Aptos" panose="020B0004020202020204" pitchFamily="34" charset="0"/>
            </a:endParaRPr>
          </a:p>
          <a:p>
            <a:pPr>
              <a:spcBef>
                <a:spcPct val="0"/>
              </a:spcBef>
              <a:tabLst>
                <a:tab pos="2971800" algn="ctr"/>
                <a:tab pos="5943600" algn="r"/>
              </a:tabLst>
              <a:defRPr/>
            </a:pPr>
            <a:r>
              <a:rPr lang="en-US" sz="1800" dirty="0">
                <a:solidFill>
                  <a:srgbClr val="000000"/>
                </a:solidFill>
                <a:latin typeface="Aptos" panose="020B0004020202020204" pitchFamily="34" charset="0"/>
                <a:ea typeface="Aptos" panose="020B0004020202020204" pitchFamily="34" charset="0"/>
                <a:cs typeface="Aptos" panose="020B0004020202020204" pitchFamily="34" charset="0"/>
              </a:rPr>
              <a:t>UNL found that movement was strongly correlated with the month. Since daylength is </a:t>
            </a:r>
            <a:r>
              <a:rPr lang="en-US" sz="1800" dirty="0">
                <a:solidFill>
                  <a:srgbClr val="000000"/>
                </a:solidFill>
                <a:highlight>
                  <a:srgbClr val="00FFFF"/>
                </a:highlight>
                <a:latin typeface="Aptos" panose="020B0004020202020204" pitchFamily="34" charset="0"/>
                <a:ea typeface="Aptos" panose="020B0004020202020204" pitchFamily="34" charset="0"/>
                <a:cs typeface="Aptos" panose="020B0004020202020204" pitchFamily="34" charset="0"/>
              </a:rPr>
              <a:t>known to affect fish reproductive development, it would be good to replace month with daylength in the UNL statistical analyses. </a:t>
            </a:r>
            <a:endParaRPr lang="en-US" altLang="en-US" sz="1800" dirty="0">
              <a:latin typeface="Aptos" panose="020B0004020202020204" pitchFamily="34" charset="0"/>
              <a:ea typeface="Noto Sans Symbols"/>
              <a:cs typeface="Noto Sans Symbols"/>
            </a:endParaRPr>
          </a:p>
          <a:p>
            <a:pPr>
              <a:spcBef>
                <a:spcPct val="0"/>
              </a:spcBef>
              <a:tabLst>
                <a:tab pos="2971800" algn="ctr"/>
                <a:tab pos="5943600" algn="r"/>
              </a:tabLst>
              <a:defRPr/>
            </a:pPr>
            <a:r>
              <a:rPr lang="en-US" sz="1800" dirty="0">
                <a:solidFill>
                  <a:srgbClr val="000000"/>
                </a:solidFill>
                <a:latin typeface="Aptos" panose="020B0004020202020204" pitchFamily="34" charset="0"/>
                <a:ea typeface="Aptos" panose="020B0004020202020204" pitchFamily="34" charset="0"/>
                <a:cs typeface="Aptos" panose="020B0004020202020204" pitchFamily="34" charset="0"/>
              </a:rPr>
              <a:t> </a:t>
            </a:r>
            <a:endParaRPr lang="en-US" sz="1800" dirty="0">
              <a:highlight>
                <a:srgbClr val="FFFF00"/>
              </a:highlight>
              <a:latin typeface="Aptos" panose="020B0004020202020204" pitchFamily="34" charset="0"/>
              <a:ea typeface="Aptos" panose="020B0004020202020204" pitchFamily="34" charset="0"/>
              <a:cs typeface="Aptos" panose="020B0004020202020204" pitchFamily="34" charset="0"/>
            </a:endParaRPr>
          </a:p>
          <a:p>
            <a:pPr>
              <a:spcBef>
                <a:spcPct val="0"/>
              </a:spcBef>
              <a:tabLst>
                <a:tab pos="2971800" algn="ctr"/>
                <a:tab pos="5943600" algn="r"/>
              </a:tabLst>
              <a:defRPr/>
            </a:pPr>
            <a:endParaRPr lang="en-US" altLang="en-US" sz="1800" dirty="0">
              <a:highlight>
                <a:srgbClr val="FFFF00"/>
              </a:highlight>
              <a:latin typeface="Aptos" panose="020B0004020202020204" pitchFamily="34" charset="0"/>
              <a:ea typeface="Noto Sans Symbols"/>
              <a:cs typeface="Noto Sans Symbols"/>
            </a:endParaRPr>
          </a:p>
          <a:p>
            <a:pPr>
              <a:spcBef>
                <a:spcPct val="0"/>
              </a:spcBef>
              <a:tabLst>
                <a:tab pos="2971800" algn="ctr"/>
                <a:tab pos="5943600" algn="r"/>
              </a:tabLst>
              <a:defRPr/>
            </a:pPr>
            <a:endParaRPr lang="en-US" altLang="en-US" sz="1800" dirty="0">
              <a:latin typeface="Noto Sans Symbols"/>
              <a:ea typeface="Noto Sans Symbols"/>
              <a:cs typeface="Noto Sans Symbols"/>
            </a:endParaRPr>
          </a:p>
          <a:p>
            <a:pPr>
              <a:spcBef>
                <a:spcPct val="0"/>
              </a:spcBef>
              <a:tabLst>
                <a:tab pos="2971800" algn="ctr"/>
                <a:tab pos="5943600" algn="r"/>
              </a:tabLst>
              <a:defRPr/>
            </a:pPr>
            <a:r>
              <a:rPr lang="en-US" altLang="en-US" sz="1800" dirty="0">
                <a:latin typeface="Calibri" panose="020F0502020204030204" pitchFamily="34" charset="0"/>
                <a:cs typeface="Calibri" panose="020F0502020204030204" pitchFamily="34" charset="0"/>
              </a:rPr>
              <a:t> </a:t>
            </a:r>
            <a:endParaRPr lang="en-US" altLang="en-US" i="1" dirty="0">
              <a:latin typeface="Arial" panose="020B0604020202020204" pitchFamily="34" charset="0"/>
            </a:endParaRPr>
          </a:p>
        </p:txBody>
      </p:sp>
      <p:sp>
        <p:nvSpPr>
          <p:cNvPr id="83972" name="Slide Number Placeholder 3">
            <a:extLst>
              <a:ext uri="{FF2B5EF4-FFF2-40B4-BE49-F238E27FC236}">
                <a16:creationId xmlns:a16="http://schemas.microsoft.com/office/drawing/2014/main" id="{83E9F332-5E38-BF2A-3A47-212A78EF928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4C1F370-BA87-45CF-8561-8B9ACF815010}" type="slidenum">
              <a:rPr lang="en-CA" altLang="en-US" smtClean="0"/>
              <a:pPr/>
              <a:t>39</a:t>
            </a:fld>
            <a:endParaRPr lang="en-CA"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95F281A0-A389-6C69-0B45-5A60847F2CC4}"/>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599360F2-BDB2-7154-FED2-AE248635879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The ISAC was asked what we thought of the format, content and reasoning of the SoPR. That’s important because decision makers need… </a:t>
            </a:r>
            <a:r>
              <a:rPr lang="en-US" altLang="en-US" i="1">
                <a:latin typeface="Arial" panose="020B0604020202020204" pitchFamily="34" charset="0"/>
              </a:rPr>
              <a:t>Read decision makers’ needs. </a:t>
            </a:r>
          </a:p>
          <a:p>
            <a:r>
              <a:rPr lang="en-US" altLang="en-US">
                <a:latin typeface="Arial" panose="020B0604020202020204" pitchFamily="34" charset="0"/>
              </a:rPr>
              <a:t>Overall, the ISAC was pleased to see the State of the Platte Report – the first one in five years.  We support having State of the Platte Reports every second year.  This keeps the GC (and others) in the loop and allows the EDO to provide evidence of recent progress</a:t>
            </a:r>
          </a:p>
          <a:p>
            <a:endParaRPr lang="en-US" altLang="en-US" i="1">
              <a:latin typeface="Arial" panose="020B0604020202020204" pitchFamily="34" charset="0"/>
            </a:endParaRPr>
          </a:p>
          <a:p>
            <a:r>
              <a:rPr lang="en-US" altLang="en-US">
                <a:latin typeface="Arial" panose="020B0604020202020204" pitchFamily="34" charset="0"/>
              </a:rPr>
              <a:t>We have five comments or recommendations on this topic. First (comment 1a),</a:t>
            </a:r>
            <a:r>
              <a:rPr lang="en-US" altLang="en-US" i="1">
                <a:latin typeface="Arial" panose="020B0604020202020204" pitchFamily="34" charset="0"/>
              </a:rPr>
              <a:t> </a:t>
            </a:r>
            <a:r>
              <a:rPr lang="en-US" altLang="en-US">
                <a:latin typeface="Arial" panose="020B0604020202020204" pitchFamily="34" charset="0"/>
              </a:rPr>
              <a:t>The SoPR has an appropriate format and content for the GC and is well written. Audiences beyond the GC will need a Program overview at the start of the document. </a:t>
            </a:r>
          </a:p>
          <a:p>
            <a:endParaRPr lang="en-US" altLang="en-US" i="1">
              <a:latin typeface="Arial" panose="020B0604020202020204" pitchFamily="34" charset="0"/>
            </a:endParaRPr>
          </a:p>
        </p:txBody>
      </p:sp>
      <p:sp>
        <p:nvSpPr>
          <p:cNvPr id="12292" name="Slide Number Placeholder 3">
            <a:extLst>
              <a:ext uri="{FF2B5EF4-FFF2-40B4-BE49-F238E27FC236}">
                <a16:creationId xmlns:a16="http://schemas.microsoft.com/office/drawing/2014/main" id="{D8E79A03-0C03-DBB1-3676-90DDA1B1D69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94381C6-F49C-4208-817D-42FDBEDBB72D}" type="slidenum">
              <a:rPr lang="en-CA" altLang="en-US" smtClean="0"/>
              <a:pPr/>
              <a:t>4</a:t>
            </a:fld>
            <a:endParaRPr lang="en-CA"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a:extLst>
              <a:ext uri="{FF2B5EF4-FFF2-40B4-BE49-F238E27FC236}">
                <a16:creationId xmlns:a16="http://schemas.microsoft.com/office/drawing/2014/main" id="{3855DE97-A7C4-85EA-3899-9752DF8BD62A}"/>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C90EE2C3-51BC-44A4-8A40-214969CD99C6}"/>
              </a:ext>
            </a:extLst>
          </p:cNvPr>
          <p:cNvSpPr>
            <a:spLocks noGrp="1" noChangeArrowheads="1"/>
          </p:cNvSpPr>
          <p:nvPr>
            <p:ph type="body" idx="1"/>
          </p:nvPr>
        </p:nvSpPr>
        <p:spPr>
          <a:ln/>
        </p:spPr>
        <p:txBody>
          <a:bodyPr/>
          <a:lstStyle/>
          <a:p>
            <a:pPr>
              <a:spcBef>
                <a:spcPct val="0"/>
              </a:spcBef>
              <a:tabLst>
                <a:tab pos="2971800" algn="ctr"/>
                <a:tab pos="5943600" algn="r"/>
              </a:tabLst>
              <a:defRPr/>
            </a:pPr>
            <a:r>
              <a:rPr lang="en-US" altLang="en-US" sz="1800" dirty="0">
                <a:latin typeface="Aptos" panose="020B0004020202020204" pitchFamily="34" charset="0"/>
                <a:ea typeface="Noto Sans Symbols"/>
                <a:cs typeface="Noto Sans Symbols"/>
              </a:rPr>
              <a:t>7c. </a:t>
            </a: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Maintaining the passive array in the Platte River above the Elkhorn is important to the science needs of the EDO PS Framing Document, more important than continuing larval trawling. Active tracking is beneficial, but may not be feasible. </a:t>
            </a:r>
          </a:p>
          <a:p>
            <a:pPr>
              <a:spcBef>
                <a:spcPct val="0"/>
              </a:spcBef>
              <a:tabLst>
                <a:tab pos="2971800" algn="ctr"/>
                <a:tab pos="5943600" algn="r"/>
              </a:tabLst>
              <a:defRPr/>
            </a:pPr>
            <a:endParaRPr lang="en-US" sz="1800" dirty="0">
              <a:highlight>
                <a:srgbClr val="FFFF00"/>
              </a:highlight>
              <a:latin typeface="Aptos" panose="020B0004020202020204" pitchFamily="34" charset="0"/>
              <a:ea typeface="Aptos" panose="020B0004020202020204" pitchFamily="34" charset="0"/>
              <a:cs typeface="Aptos" panose="020B0004020202020204" pitchFamily="34" charset="0"/>
            </a:endParaRPr>
          </a:p>
          <a:p>
            <a:pPr>
              <a:spcBef>
                <a:spcPct val="0"/>
              </a:spcBef>
              <a:tabLst>
                <a:tab pos="2971800" algn="ctr"/>
                <a:tab pos="5943600" algn="r"/>
              </a:tabLst>
              <a:defRPr/>
            </a:pPr>
            <a:r>
              <a:rPr lang="en-US" sz="1800" dirty="0">
                <a:solidFill>
                  <a:srgbClr val="000000"/>
                </a:solidFill>
                <a:latin typeface="Aptos" panose="020B0004020202020204" pitchFamily="34" charset="0"/>
                <a:ea typeface="Aptos" panose="020B0004020202020204" pitchFamily="34" charset="0"/>
                <a:cs typeface="Aptos" panose="020B0004020202020204" pitchFamily="34" charset="0"/>
              </a:rPr>
              <a:t> </a:t>
            </a:r>
            <a:endParaRPr lang="en-US" sz="1800" dirty="0">
              <a:highlight>
                <a:srgbClr val="FFFF00"/>
              </a:highlight>
              <a:latin typeface="Aptos" panose="020B0004020202020204" pitchFamily="34" charset="0"/>
              <a:ea typeface="Aptos" panose="020B0004020202020204" pitchFamily="34" charset="0"/>
              <a:cs typeface="Aptos" panose="020B0004020202020204" pitchFamily="34" charset="0"/>
            </a:endParaRPr>
          </a:p>
          <a:p>
            <a:pPr>
              <a:spcBef>
                <a:spcPct val="0"/>
              </a:spcBef>
              <a:tabLst>
                <a:tab pos="2971800" algn="ctr"/>
                <a:tab pos="5943600" algn="r"/>
              </a:tabLst>
              <a:defRPr/>
            </a:pPr>
            <a:endParaRPr lang="en-US" altLang="en-US" sz="1800" dirty="0">
              <a:highlight>
                <a:srgbClr val="FFFF00"/>
              </a:highlight>
              <a:latin typeface="Aptos" panose="020B0004020202020204" pitchFamily="34" charset="0"/>
              <a:ea typeface="Noto Sans Symbols"/>
              <a:cs typeface="Noto Sans Symbols"/>
            </a:endParaRPr>
          </a:p>
          <a:p>
            <a:pPr>
              <a:spcBef>
                <a:spcPct val="0"/>
              </a:spcBef>
              <a:tabLst>
                <a:tab pos="2971800" algn="ctr"/>
                <a:tab pos="5943600" algn="r"/>
              </a:tabLst>
              <a:defRPr/>
            </a:pPr>
            <a:endParaRPr lang="en-US" altLang="en-US" sz="1800" dirty="0">
              <a:latin typeface="Noto Sans Symbols"/>
              <a:ea typeface="Noto Sans Symbols"/>
              <a:cs typeface="Noto Sans Symbols"/>
            </a:endParaRPr>
          </a:p>
          <a:p>
            <a:pPr>
              <a:spcBef>
                <a:spcPct val="0"/>
              </a:spcBef>
              <a:tabLst>
                <a:tab pos="2971800" algn="ctr"/>
                <a:tab pos="5943600" algn="r"/>
              </a:tabLst>
              <a:defRPr/>
            </a:pPr>
            <a:r>
              <a:rPr lang="en-US" altLang="en-US" sz="1800" dirty="0">
                <a:latin typeface="Calibri" panose="020F0502020204030204" pitchFamily="34" charset="0"/>
                <a:cs typeface="Calibri" panose="020F0502020204030204" pitchFamily="34" charset="0"/>
              </a:rPr>
              <a:t> </a:t>
            </a:r>
            <a:endParaRPr lang="en-US" altLang="en-US" i="1" dirty="0">
              <a:latin typeface="Arial" panose="020B0604020202020204" pitchFamily="34" charset="0"/>
            </a:endParaRPr>
          </a:p>
        </p:txBody>
      </p:sp>
      <p:sp>
        <p:nvSpPr>
          <p:cNvPr id="86020" name="Slide Number Placeholder 3">
            <a:extLst>
              <a:ext uri="{FF2B5EF4-FFF2-40B4-BE49-F238E27FC236}">
                <a16:creationId xmlns:a16="http://schemas.microsoft.com/office/drawing/2014/main" id="{105B8787-17E4-CF70-83FF-6E0D76C84D0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F1CBBC8-369B-4BA4-A6C7-83E59CAD4E4E}" type="slidenum">
              <a:rPr lang="en-CA" altLang="en-US" smtClean="0"/>
              <a:pPr/>
              <a:t>40</a:t>
            </a:fld>
            <a:endParaRPr lang="en-CA"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a:extLst>
              <a:ext uri="{FF2B5EF4-FFF2-40B4-BE49-F238E27FC236}">
                <a16:creationId xmlns:a16="http://schemas.microsoft.com/office/drawing/2014/main" id="{E7AF5BF8-5238-94BB-3059-87C3F3F97EB0}"/>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FE80250B-6807-8D89-F751-A30FBAEC3893}"/>
              </a:ext>
            </a:extLst>
          </p:cNvPr>
          <p:cNvSpPr>
            <a:spLocks noGrp="1" noChangeArrowheads="1"/>
          </p:cNvSpPr>
          <p:nvPr>
            <p:ph type="body" idx="1"/>
          </p:nvPr>
        </p:nvSpPr>
        <p:spPr>
          <a:ln/>
        </p:spPr>
        <p:txBody>
          <a:bodyPr/>
          <a:lstStyle/>
          <a:p>
            <a:pPr>
              <a:spcBef>
                <a:spcPct val="0"/>
              </a:spcBef>
              <a:tabLst>
                <a:tab pos="2971800" algn="ctr"/>
                <a:tab pos="5943600" algn="r"/>
              </a:tabLst>
              <a:defRPr/>
            </a:pPr>
            <a:r>
              <a:rPr lang="en-US" sz="1800" dirty="0">
                <a:highlight>
                  <a:srgbClr val="FFFF00"/>
                </a:highlight>
                <a:latin typeface="Aptos" panose="020B0004020202020204" pitchFamily="34" charset="0"/>
                <a:ea typeface="Aptos" panose="020B0004020202020204" pitchFamily="34" charset="0"/>
                <a:cs typeface="Aptos" panose="020B0004020202020204" pitchFamily="34" charset="0"/>
              </a:rPr>
              <a:t>7d. It’s worth e</a:t>
            </a:r>
            <a:r>
              <a:rPr lang="en-US" sz="1800" dirty="0"/>
              <a:t>xploring how the </a:t>
            </a:r>
            <a:r>
              <a:rPr lang="en-US" sz="1800" dirty="0" err="1"/>
              <a:t>tribs</a:t>
            </a:r>
            <a:r>
              <a:rPr lang="en-US" sz="1800" dirty="0"/>
              <a:t> [</a:t>
            </a:r>
            <a:r>
              <a:rPr lang="en-US" sz="1800" dirty="0">
                <a:solidFill>
                  <a:srgbClr val="000000"/>
                </a:solidFill>
                <a:latin typeface="Aptos" panose="020B0004020202020204" pitchFamily="34" charset="0"/>
                <a:ea typeface="Aptos" panose="020B0004020202020204" pitchFamily="34" charset="0"/>
                <a:cs typeface="Aptos" panose="020B0004020202020204" pitchFamily="34" charset="0"/>
              </a:rPr>
              <a:t>Loup River, Elkhorn River and Salt Creek</a:t>
            </a:r>
            <a:r>
              <a:rPr lang="en-US" sz="1800" i="1" dirty="0">
                <a:solidFill>
                  <a:srgbClr val="000000"/>
                </a:solidFill>
                <a:latin typeface="Aptos" panose="020B0004020202020204" pitchFamily="34" charset="0"/>
                <a:ea typeface="Aptos" panose="020B0004020202020204" pitchFamily="34" charset="0"/>
                <a:cs typeface="Aptos" panose="020B0004020202020204" pitchFamily="34" charset="0"/>
              </a:rPr>
              <a:t> {point to map}</a:t>
            </a:r>
            <a:r>
              <a:rPr lang="en-US" sz="1800" dirty="0">
                <a:solidFill>
                  <a:srgbClr val="000000"/>
                </a:solidFill>
                <a:latin typeface="Aptos" panose="020B0004020202020204" pitchFamily="34" charset="0"/>
                <a:ea typeface="Aptos" panose="020B0004020202020204" pitchFamily="34" charset="0"/>
                <a:cs typeface="Aptos" panose="020B0004020202020204" pitchFamily="34" charset="0"/>
              </a:rPr>
              <a:t>] </a:t>
            </a:r>
            <a:r>
              <a:rPr lang="en-US" sz="1800" dirty="0"/>
              <a:t>and LMOR affect discharge and temperature in LPR. For example, </a:t>
            </a:r>
            <a:r>
              <a:rPr lang="en-US" sz="1800" dirty="0">
                <a:solidFill>
                  <a:srgbClr val="000000"/>
                </a:solidFill>
                <a:latin typeface="Aptos" panose="020B0004020202020204" pitchFamily="34" charset="0"/>
                <a:ea typeface="Aptos" panose="020B0004020202020204" pitchFamily="34" charset="0"/>
                <a:cs typeface="Aptos" panose="020B0004020202020204" pitchFamily="34" charset="0"/>
              </a:rPr>
              <a:t>seasonally high LMOR flows can back-up LPR water at their confluence </a:t>
            </a:r>
            <a:r>
              <a:rPr lang="en-US" sz="1600" i="1" dirty="0">
                <a:solidFill>
                  <a:srgbClr val="000000"/>
                </a:solidFill>
                <a:latin typeface="Aptos" panose="020B0004020202020204" pitchFamily="34" charset="0"/>
                <a:ea typeface="Aptos" panose="020B0004020202020204" pitchFamily="34" charset="0"/>
                <a:cs typeface="Aptos" panose="020B0004020202020204" pitchFamily="34" charset="0"/>
              </a:rPr>
              <a:t>{point to map}</a:t>
            </a:r>
            <a:r>
              <a:rPr lang="en-US" sz="1800" dirty="0">
                <a:solidFill>
                  <a:srgbClr val="000000"/>
                </a:solidFill>
                <a:latin typeface="Aptos" panose="020B0004020202020204" pitchFamily="34" charset="0"/>
                <a:ea typeface="Aptos" panose="020B0004020202020204" pitchFamily="34" charset="0"/>
                <a:cs typeface="Aptos" panose="020B0004020202020204" pitchFamily="34" charset="0"/>
              </a:rPr>
              <a:t>. Indicators of Hydrologic Alteration (IHA) have been used on the Missouri and Yellowstone Rivers to assess how past, present and future flows might affect PS use.</a:t>
            </a:r>
            <a:endParaRPr lang="en-US" sz="1800" dirty="0">
              <a:latin typeface="Calibri" panose="020F0502020204030204" pitchFamily="34" charset="0"/>
              <a:ea typeface="Calibri" panose="020F0502020204030204" pitchFamily="34" charset="0"/>
            </a:endParaRPr>
          </a:p>
          <a:p>
            <a:pPr>
              <a:spcBef>
                <a:spcPct val="0"/>
              </a:spcBef>
              <a:tabLst>
                <a:tab pos="2971800" algn="ctr"/>
                <a:tab pos="5943600" algn="r"/>
              </a:tabLst>
              <a:defRPr/>
            </a:pPr>
            <a:r>
              <a:rPr lang="en-US" sz="1800" dirty="0">
                <a:solidFill>
                  <a:srgbClr val="000000"/>
                </a:solidFill>
                <a:latin typeface="Aptos" panose="020B0004020202020204" pitchFamily="34" charset="0"/>
                <a:ea typeface="Aptos" panose="020B0004020202020204" pitchFamily="34" charset="0"/>
                <a:cs typeface="Aptos" panose="020B0004020202020204" pitchFamily="34" charset="0"/>
              </a:rPr>
              <a:t> </a:t>
            </a:r>
            <a:endParaRPr lang="en-US" sz="1800" dirty="0">
              <a:highlight>
                <a:srgbClr val="FFFF00"/>
              </a:highlight>
              <a:latin typeface="Aptos" panose="020B0004020202020204" pitchFamily="34" charset="0"/>
              <a:ea typeface="Aptos" panose="020B0004020202020204" pitchFamily="34" charset="0"/>
              <a:cs typeface="Aptos" panose="020B0004020202020204" pitchFamily="34" charset="0"/>
            </a:endParaRPr>
          </a:p>
          <a:p>
            <a:pPr>
              <a:spcBef>
                <a:spcPct val="0"/>
              </a:spcBef>
              <a:tabLst>
                <a:tab pos="2971800" algn="ctr"/>
                <a:tab pos="5943600" algn="r"/>
              </a:tabLst>
              <a:defRPr/>
            </a:pPr>
            <a:endParaRPr lang="en-US" altLang="en-US" sz="1800" dirty="0">
              <a:highlight>
                <a:srgbClr val="FFFF00"/>
              </a:highlight>
              <a:latin typeface="Aptos" panose="020B0004020202020204" pitchFamily="34" charset="0"/>
              <a:ea typeface="Noto Sans Symbols"/>
              <a:cs typeface="Noto Sans Symbols"/>
            </a:endParaRPr>
          </a:p>
          <a:p>
            <a:pPr>
              <a:spcBef>
                <a:spcPct val="0"/>
              </a:spcBef>
              <a:tabLst>
                <a:tab pos="2971800" algn="ctr"/>
                <a:tab pos="5943600" algn="r"/>
              </a:tabLst>
              <a:defRPr/>
            </a:pPr>
            <a:endParaRPr lang="en-US" altLang="en-US" sz="1800" dirty="0">
              <a:latin typeface="Noto Sans Symbols"/>
              <a:ea typeface="Noto Sans Symbols"/>
              <a:cs typeface="Noto Sans Symbols"/>
            </a:endParaRPr>
          </a:p>
          <a:p>
            <a:pPr>
              <a:spcBef>
                <a:spcPct val="0"/>
              </a:spcBef>
              <a:tabLst>
                <a:tab pos="2971800" algn="ctr"/>
                <a:tab pos="5943600" algn="r"/>
              </a:tabLst>
              <a:defRPr/>
            </a:pPr>
            <a:r>
              <a:rPr lang="en-US" altLang="en-US" sz="1800" dirty="0">
                <a:latin typeface="Calibri" panose="020F0502020204030204" pitchFamily="34" charset="0"/>
                <a:cs typeface="Calibri" panose="020F0502020204030204" pitchFamily="34" charset="0"/>
              </a:rPr>
              <a:t> </a:t>
            </a:r>
            <a:endParaRPr lang="en-US" altLang="en-US" i="1" dirty="0">
              <a:latin typeface="Arial" panose="020B0604020202020204" pitchFamily="34" charset="0"/>
            </a:endParaRPr>
          </a:p>
        </p:txBody>
      </p:sp>
      <p:sp>
        <p:nvSpPr>
          <p:cNvPr id="88068" name="Slide Number Placeholder 3">
            <a:extLst>
              <a:ext uri="{FF2B5EF4-FFF2-40B4-BE49-F238E27FC236}">
                <a16:creationId xmlns:a16="http://schemas.microsoft.com/office/drawing/2014/main" id="{C6C74B74-D61B-329D-193B-ED8A02E9512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FA3B2A0-E386-40ED-8B64-64B8938E1D55}" type="slidenum">
              <a:rPr lang="en-CA" altLang="en-US" smtClean="0"/>
              <a:pPr/>
              <a:t>41</a:t>
            </a:fld>
            <a:endParaRPr lang="en-CA"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a:extLst>
              <a:ext uri="{FF2B5EF4-FFF2-40B4-BE49-F238E27FC236}">
                <a16:creationId xmlns:a16="http://schemas.microsoft.com/office/drawing/2014/main" id="{8A6E807D-6282-B0B3-F965-A289D8DCBB5F}"/>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9CD5DBED-0AF6-F0EA-F37B-34F17E656D46}"/>
              </a:ext>
            </a:extLst>
          </p:cNvPr>
          <p:cNvSpPr>
            <a:spLocks noGrp="1" noChangeArrowheads="1"/>
          </p:cNvSpPr>
          <p:nvPr>
            <p:ph type="body" idx="1"/>
          </p:nvPr>
        </p:nvSpPr>
        <p:spPr>
          <a:ln/>
        </p:spPr>
        <p:txBody>
          <a:bodyPr/>
          <a:lstStyle/>
          <a:p>
            <a:pPr>
              <a:spcBef>
                <a:spcPct val="0"/>
              </a:spcBef>
              <a:tabLst>
                <a:tab pos="2971800" algn="ctr"/>
                <a:tab pos="5943600" algn="r"/>
              </a:tabLst>
              <a:defRPr/>
            </a:pPr>
            <a:r>
              <a:rPr lang="en-US" altLang="en-US" sz="1800" b="1" i="1" dirty="0">
                <a:solidFill>
                  <a:srgbClr val="000000"/>
                </a:solidFill>
                <a:latin typeface="Aptos" panose="020B0004020202020204" pitchFamily="34" charset="0"/>
              </a:rPr>
              <a:t>Read EBQ 8 and 9.: </a:t>
            </a:r>
            <a:r>
              <a:rPr lang="en-US" altLang="en-US" sz="1800" dirty="0">
                <a:solidFill>
                  <a:srgbClr val="000000"/>
                </a:solidFill>
                <a:latin typeface="Aptos" panose="020B0004020202020204" pitchFamily="34" charset="0"/>
              </a:rPr>
              <a:t>Lots of effort has gone into understanding the amount of PP mortality caused by predators, and how to reduce the level of predation. Managers would like to know if these monitoring and mitigation efforts are necessary and cost-effective. </a:t>
            </a:r>
          </a:p>
          <a:p>
            <a:pPr>
              <a:spcBef>
                <a:spcPct val="0"/>
              </a:spcBef>
              <a:tabLst>
                <a:tab pos="2971800" algn="ctr"/>
                <a:tab pos="5943600" algn="r"/>
              </a:tabLst>
              <a:defRPr/>
            </a:pPr>
            <a:endParaRPr lang="en-US" altLang="en-US" sz="1800" b="1" i="1" dirty="0">
              <a:solidFill>
                <a:srgbClr val="000000"/>
              </a:solidFill>
              <a:latin typeface="Aptos" panose="020B0004020202020204" pitchFamily="34" charset="0"/>
            </a:endParaRPr>
          </a:p>
          <a:p>
            <a:pPr>
              <a:spcBef>
                <a:spcPct val="0"/>
              </a:spcBef>
              <a:tabLst>
                <a:tab pos="2971800" algn="ctr"/>
                <a:tab pos="5943600" algn="r"/>
              </a:tabLst>
              <a:defRPr/>
            </a:pPr>
            <a:r>
              <a:rPr lang="en-US" sz="1800" dirty="0">
                <a:solidFill>
                  <a:schemeClr val="dk1"/>
                </a:solidFill>
                <a:latin typeface="+mn-lt"/>
              </a:rPr>
              <a:t>It’s helpful to put Program findings in context. How does an average 25% loss of productivity to predators compare with Missouri PPs, and to other peer-reviewed studies?</a:t>
            </a:r>
            <a:endParaRPr lang="en-US" altLang="en-US" sz="1800" b="1" i="1" dirty="0">
              <a:solidFill>
                <a:srgbClr val="000000"/>
              </a:solidFill>
              <a:latin typeface="Aptos" panose="020B0004020202020204" pitchFamily="34" charset="0"/>
              <a:ea typeface="Noto Sans Symbols"/>
              <a:cs typeface="Noto Sans Symbols"/>
            </a:endParaRPr>
          </a:p>
          <a:p>
            <a:pPr>
              <a:spcBef>
                <a:spcPct val="0"/>
              </a:spcBef>
              <a:tabLst>
                <a:tab pos="2971800" algn="ctr"/>
                <a:tab pos="5943600" algn="r"/>
              </a:tabLst>
              <a:defRPr/>
            </a:pPr>
            <a:endParaRPr lang="en-US" sz="1800" dirty="0">
              <a:latin typeface="Calibri" panose="020F0502020204030204" pitchFamily="34" charset="0"/>
              <a:ea typeface="Calibri" panose="020F0502020204030204" pitchFamily="34" charset="0"/>
            </a:endParaRPr>
          </a:p>
          <a:p>
            <a:pPr>
              <a:spcBef>
                <a:spcPct val="0"/>
              </a:spcBef>
              <a:tabLst>
                <a:tab pos="2971800" algn="ctr"/>
                <a:tab pos="5943600" algn="r"/>
              </a:tabLst>
              <a:defRPr/>
            </a:pPr>
            <a:r>
              <a:rPr lang="en-US" sz="1800" dirty="0">
                <a:solidFill>
                  <a:srgbClr val="000000"/>
                </a:solidFill>
                <a:latin typeface="Aptos" panose="020B0004020202020204" pitchFamily="34" charset="0"/>
                <a:ea typeface="Aptos" panose="020B0004020202020204" pitchFamily="34" charset="0"/>
                <a:cs typeface="Aptos" panose="020B0004020202020204" pitchFamily="34" charset="0"/>
              </a:rPr>
              <a:t> </a:t>
            </a:r>
            <a:endParaRPr lang="en-US" sz="1800" dirty="0">
              <a:highlight>
                <a:srgbClr val="FFFF00"/>
              </a:highlight>
              <a:latin typeface="Aptos" panose="020B0004020202020204" pitchFamily="34" charset="0"/>
              <a:ea typeface="Aptos" panose="020B0004020202020204" pitchFamily="34" charset="0"/>
              <a:cs typeface="Aptos" panose="020B0004020202020204" pitchFamily="34" charset="0"/>
            </a:endParaRPr>
          </a:p>
          <a:p>
            <a:pPr>
              <a:spcBef>
                <a:spcPct val="0"/>
              </a:spcBef>
              <a:tabLst>
                <a:tab pos="2971800" algn="ctr"/>
                <a:tab pos="5943600" algn="r"/>
              </a:tabLst>
              <a:defRPr/>
            </a:pPr>
            <a:endParaRPr lang="en-US" altLang="en-US" sz="1800" dirty="0">
              <a:highlight>
                <a:srgbClr val="FFFF00"/>
              </a:highlight>
              <a:latin typeface="Aptos" panose="020B0004020202020204" pitchFamily="34" charset="0"/>
              <a:ea typeface="Noto Sans Symbols"/>
              <a:cs typeface="Noto Sans Symbols"/>
            </a:endParaRPr>
          </a:p>
          <a:p>
            <a:pPr>
              <a:spcBef>
                <a:spcPct val="0"/>
              </a:spcBef>
              <a:tabLst>
                <a:tab pos="2971800" algn="ctr"/>
                <a:tab pos="5943600" algn="r"/>
              </a:tabLst>
              <a:defRPr/>
            </a:pPr>
            <a:endParaRPr lang="en-US" altLang="en-US" sz="1800" dirty="0">
              <a:latin typeface="Noto Sans Symbols"/>
              <a:ea typeface="Noto Sans Symbols"/>
              <a:cs typeface="Noto Sans Symbols"/>
            </a:endParaRPr>
          </a:p>
          <a:p>
            <a:pPr>
              <a:spcBef>
                <a:spcPct val="0"/>
              </a:spcBef>
              <a:tabLst>
                <a:tab pos="2971800" algn="ctr"/>
                <a:tab pos="5943600" algn="r"/>
              </a:tabLst>
              <a:defRPr/>
            </a:pPr>
            <a:r>
              <a:rPr lang="en-US" altLang="en-US" sz="1800" dirty="0">
                <a:latin typeface="Calibri" panose="020F0502020204030204" pitchFamily="34" charset="0"/>
                <a:cs typeface="Calibri" panose="020F0502020204030204" pitchFamily="34" charset="0"/>
              </a:rPr>
              <a:t> </a:t>
            </a:r>
            <a:endParaRPr lang="en-US" altLang="en-US" i="1" dirty="0">
              <a:latin typeface="Arial" panose="020B0604020202020204" pitchFamily="34" charset="0"/>
            </a:endParaRPr>
          </a:p>
        </p:txBody>
      </p:sp>
      <p:sp>
        <p:nvSpPr>
          <p:cNvPr id="90116" name="Slide Number Placeholder 3">
            <a:extLst>
              <a:ext uri="{FF2B5EF4-FFF2-40B4-BE49-F238E27FC236}">
                <a16:creationId xmlns:a16="http://schemas.microsoft.com/office/drawing/2014/main" id="{EA17392F-F6B6-04E6-8E73-550CF6BB92A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BC69A61-FBBB-4962-8DE4-0CB57615EE5A}" type="slidenum">
              <a:rPr lang="en-CA" altLang="en-US" smtClean="0"/>
              <a:pPr/>
              <a:t>42</a:t>
            </a:fld>
            <a:endParaRPr lang="en-CA"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A1DBE89A-8118-E704-449B-16960E798901}"/>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B4EB09F5-EA06-C442-D40C-3670E81F7089}"/>
              </a:ext>
            </a:extLst>
          </p:cNvPr>
          <p:cNvSpPr>
            <a:spLocks noGrp="1" noChangeArrowheads="1"/>
          </p:cNvSpPr>
          <p:nvPr>
            <p:ph type="body" idx="1"/>
          </p:nvPr>
        </p:nvSpPr>
        <p:spPr>
          <a:ln/>
        </p:spPr>
        <p:txBody>
          <a:bodyPr/>
          <a:lstStyle/>
          <a:p>
            <a:pPr>
              <a:spcBef>
                <a:spcPct val="0"/>
              </a:spcBef>
              <a:tabLst>
                <a:tab pos="2971800" algn="ctr"/>
                <a:tab pos="5943600" algn="r"/>
              </a:tabLst>
              <a:defRPr/>
            </a:pPr>
            <a:r>
              <a:rPr lang="en-US" altLang="en-US" sz="1800" dirty="0">
                <a:latin typeface="Aptos" panose="020B0004020202020204" pitchFamily="34" charset="0"/>
                <a:ea typeface="Noto Sans Symbols"/>
                <a:cs typeface="Noto Sans Symbols"/>
              </a:rPr>
              <a:t>8b. </a:t>
            </a:r>
            <a:r>
              <a:rPr lang="en-US" sz="1800" dirty="0">
                <a:solidFill>
                  <a:srgbClr val="000000"/>
                </a:solidFill>
                <a:highlight>
                  <a:srgbClr val="FFFF00"/>
                </a:highlight>
                <a:latin typeface="Aptos" panose="020B0004020202020204" pitchFamily="34" charset="0"/>
                <a:ea typeface="Aptos" panose="020B0004020202020204" pitchFamily="34" charset="0"/>
                <a:cs typeface="Aptos" panose="020B0004020202020204" pitchFamily="34" charset="0"/>
              </a:rPr>
              <a:t>We understand that the 2024 evaluation that’s under way consider a wider range of factors affecting PP fledging besides nest predation, and will examine the cost-effectiveness of different methods of controlling predators, all of which is good. </a:t>
            </a:r>
            <a:r>
              <a:rPr lang="en-US" altLang="en-US" sz="1800" dirty="0">
                <a:latin typeface="Aptos" panose="020B0004020202020204" pitchFamily="34" charset="0"/>
                <a:ea typeface="Noto Sans Symbols"/>
                <a:cs typeface="Noto Sans Symbols"/>
              </a:rPr>
              <a:t>B</a:t>
            </a:r>
            <a:r>
              <a:rPr lang="en-US" sz="1800" dirty="0">
                <a:solidFill>
                  <a:srgbClr val="000000"/>
                </a:solidFill>
                <a:highlight>
                  <a:srgbClr val="FFFF00"/>
                </a:highlight>
                <a:latin typeface="Aptos" panose="020B0004020202020204" pitchFamily="34" charset="0"/>
                <a:ea typeface="Aptos" panose="020B0004020202020204" pitchFamily="34" charset="0"/>
                <a:cs typeface="Aptos" panose="020B0004020202020204" pitchFamily="34" charset="0"/>
              </a:rPr>
              <a:t>uilding additional off-channel sand pits is one possible “other option” to boost PP productivity and compensate for predation losses. </a:t>
            </a:r>
          </a:p>
          <a:p>
            <a:pPr>
              <a:spcBef>
                <a:spcPct val="0"/>
              </a:spcBef>
              <a:tabLst>
                <a:tab pos="2971800" algn="ctr"/>
                <a:tab pos="5943600" algn="r"/>
              </a:tabLst>
              <a:defRPr/>
            </a:pPr>
            <a:endParaRPr lang="en-US" sz="1800" dirty="0">
              <a:solidFill>
                <a:srgbClr val="000000"/>
              </a:solidFill>
              <a:highlight>
                <a:srgbClr val="FFFF00"/>
              </a:highlight>
              <a:latin typeface="Aptos" panose="020B0004020202020204" pitchFamily="34" charset="0"/>
              <a:ea typeface="Calibri" panose="020F0502020204030204" pitchFamily="34" charset="0"/>
            </a:endParaRPr>
          </a:p>
          <a:p>
            <a:pPr>
              <a:spcBef>
                <a:spcPct val="0"/>
              </a:spcBef>
              <a:tabLst>
                <a:tab pos="2971800" algn="ctr"/>
                <a:tab pos="5943600" algn="r"/>
              </a:tabLst>
              <a:defRPr/>
            </a:pPr>
            <a:endParaRPr lang="en-US" sz="1800" dirty="0">
              <a:latin typeface="Calibri" panose="020F0502020204030204" pitchFamily="34" charset="0"/>
              <a:ea typeface="Calibri" panose="020F0502020204030204" pitchFamily="34" charset="0"/>
            </a:endParaRPr>
          </a:p>
          <a:p>
            <a:pPr>
              <a:spcBef>
                <a:spcPct val="0"/>
              </a:spcBef>
              <a:tabLst>
                <a:tab pos="2971800" algn="ctr"/>
                <a:tab pos="5943600" algn="r"/>
              </a:tabLst>
              <a:defRPr/>
            </a:pPr>
            <a:r>
              <a:rPr lang="en-US" sz="1800" dirty="0">
                <a:solidFill>
                  <a:srgbClr val="000000"/>
                </a:solidFill>
                <a:latin typeface="Aptos" panose="020B0004020202020204" pitchFamily="34" charset="0"/>
                <a:ea typeface="Aptos" panose="020B0004020202020204" pitchFamily="34" charset="0"/>
                <a:cs typeface="Aptos" panose="020B0004020202020204" pitchFamily="34" charset="0"/>
              </a:rPr>
              <a:t> </a:t>
            </a:r>
            <a:endParaRPr lang="en-US" sz="1800" dirty="0">
              <a:highlight>
                <a:srgbClr val="FFFF00"/>
              </a:highlight>
              <a:latin typeface="Aptos" panose="020B0004020202020204" pitchFamily="34" charset="0"/>
              <a:ea typeface="Aptos" panose="020B0004020202020204" pitchFamily="34" charset="0"/>
              <a:cs typeface="Aptos" panose="020B0004020202020204" pitchFamily="34" charset="0"/>
            </a:endParaRPr>
          </a:p>
          <a:p>
            <a:pPr>
              <a:spcBef>
                <a:spcPct val="0"/>
              </a:spcBef>
              <a:tabLst>
                <a:tab pos="2971800" algn="ctr"/>
                <a:tab pos="5943600" algn="r"/>
              </a:tabLst>
              <a:defRPr/>
            </a:pPr>
            <a:endParaRPr lang="en-US" altLang="en-US" sz="1800" dirty="0">
              <a:highlight>
                <a:srgbClr val="FFFF00"/>
              </a:highlight>
              <a:latin typeface="Aptos" panose="020B0004020202020204" pitchFamily="34" charset="0"/>
              <a:ea typeface="Noto Sans Symbols"/>
              <a:cs typeface="Noto Sans Symbols"/>
            </a:endParaRPr>
          </a:p>
          <a:p>
            <a:pPr>
              <a:spcBef>
                <a:spcPct val="0"/>
              </a:spcBef>
              <a:tabLst>
                <a:tab pos="2971800" algn="ctr"/>
                <a:tab pos="5943600" algn="r"/>
              </a:tabLst>
              <a:defRPr/>
            </a:pPr>
            <a:endParaRPr lang="en-US" altLang="en-US" sz="1800" dirty="0">
              <a:latin typeface="Noto Sans Symbols"/>
              <a:ea typeface="Noto Sans Symbols"/>
              <a:cs typeface="Noto Sans Symbols"/>
            </a:endParaRPr>
          </a:p>
          <a:p>
            <a:pPr>
              <a:spcBef>
                <a:spcPct val="0"/>
              </a:spcBef>
              <a:tabLst>
                <a:tab pos="2971800" algn="ctr"/>
                <a:tab pos="5943600" algn="r"/>
              </a:tabLst>
              <a:defRPr/>
            </a:pPr>
            <a:r>
              <a:rPr lang="en-US" altLang="en-US" sz="1800" dirty="0">
                <a:latin typeface="Calibri" panose="020F0502020204030204" pitchFamily="34" charset="0"/>
                <a:cs typeface="Calibri" panose="020F0502020204030204" pitchFamily="34" charset="0"/>
              </a:rPr>
              <a:t> </a:t>
            </a:r>
            <a:endParaRPr lang="en-US" altLang="en-US" i="1" dirty="0">
              <a:latin typeface="Arial" panose="020B0604020202020204" pitchFamily="34" charset="0"/>
            </a:endParaRPr>
          </a:p>
        </p:txBody>
      </p:sp>
      <p:sp>
        <p:nvSpPr>
          <p:cNvPr id="92164" name="Slide Number Placeholder 3">
            <a:extLst>
              <a:ext uri="{FF2B5EF4-FFF2-40B4-BE49-F238E27FC236}">
                <a16:creationId xmlns:a16="http://schemas.microsoft.com/office/drawing/2014/main" id="{D73858FD-5737-E869-D94F-E31B1F6B45C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3C7F5EF-DC88-4F47-A8FE-3F94641D63E8}" type="slidenum">
              <a:rPr lang="en-CA" altLang="en-US" smtClean="0"/>
              <a:pPr/>
              <a:t>43</a:t>
            </a:fld>
            <a:endParaRPr lang="en-CA"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B55FB3EC-B68E-1CC9-8430-12203632F886}"/>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233AFA3D-68E6-CA39-639A-17864BE3D3EA}"/>
              </a:ext>
            </a:extLst>
          </p:cNvPr>
          <p:cNvSpPr>
            <a:spLocks noGrp="1" noChangeArrowheads="1"/>
          </p:cNvSpPr>
          <p:nvPr>
            <p:ph type="body" idx="1"/>
          </p:nvPr>
        </p:nvSpPr>
        <p:spPr>
          <a:ln/>
        </p:spPr>
        <p:txBody>
          <a:bodyPr/>
          <a:lstStyle/>
          <a:p>
            <a:pPr>
              <a:spcBef>
                <a:spcPts val="0"/>
              </a:spcBef>
              <a:spcAft>
                <a:spcPts val="0"/>
              </a:spcAft>
              <a:buFont typeface="Arial" panose="020B0604020202020204" pitchFamily="34" charset="0"/>
              <a:buNone/>
              <a:defRPr/>
            </a:pPr>
            <a:r>
              <a:rPr lang="en-US" sz="1800" dirty="0">
                <a:solidFill>
                  <a:srgbClr val="000000"/>
                </a:solidFill>
                <a:highlight>
                  <a:srgbClr val="FFFF00"/>
                </a:highlight>
                <a:latin typeface="Aptos" panose="020B0004020202020204" pitchFamily="34" charset="0"/>
                <a:ea typeface="Calibri" panose="020F0502020204030204" pitchFamily="34" charset="0"/>
              </a:rPr>
              <a:t>9a. We understand the EDO plans to start with the simplest analyses to address EBQ-9, which we strongly endorse. Some models under consideration at the SPRS were too complex for the size of data set.</a:t>
            </a:r>
          </a:p>
          <a:p>
            <a:pPr>
              <a:spcBef>
                <a:spcPts val="0"/>
              </a:spcBef>
              <a:spcAft>
                <a:spcPts val="0"/>
              </a:spcAft>
              <a:buFont typeface="Arial" panose="020B0604020202020204" pitchFamily="34" charset="0"/>
              <a:buNone/>
              <a:defRPr/>
            </a:pPr>
            <a:endParaRPr lang="en-US" sz="1800" dirty="0">
              <a:solidFill>
                <a:srgbClr val="000000"/>
              </a:solidFill>
              <a:highlight>
                <a:srgbClr val="FFFF00"/>
              </a:highlight>
              <a:latin typeface="Aptos" panose="020B0004020202020204" pitchFamily="34" charset="0"/>
              <a:ea typeface="Aptos" panose="020B0004020202020204" pitchFamily="34" charset="0"/>
              <a:cs typeface="Aptos" panose="020B0004020202020204" pitchFamily="34" charset="0"/>
            </a:endParaRPr>
          </a:p>
          <a:p>
            <a:pPr>
              <a:spcBef>
                <a:spcPts val="0"/>
              </a:spcBef>
              <a:spcAft>
                <a:spcPts val="0"/>
              </a:spcAft>
              <a:buFont typeface="Arial" panose="020B0604020202020204" pitchFamily="34" charset="0"/>
              <a:buNone/>
              <a:defRPr/>
            </a:pPr>
            <a:r>
              <a:rPr lang="en-US" sz="1800" dirty="0">
                <a:solidFill>
                  <a:srgbClr val="000000"/>
                </a:solidFill>
                <a:highlight>
                  <a:srgbClr val="FFFF00"/>
                </a:highlight>
                <a:latin typeface="Aptos" panose="020B0004020202020204" pitchFamily="34" charset="0"/>
                <a:ea typeface="Aptos" panose="020B0004020202020204" pitchFamily="34" charset="0"/>
                <a:cs typeface="Aptos" panose="020B0004020202020204" pitchFamily="34" charset="0"/>
              </a:rPr>
              <a:t>We also recommend continuing to use nest cameras to identify nest fates.  You can then assess the usefulness of predator cameras based on existing data.  </a:t>
            </a:r>
            <a:endParaRPr lang="en-US" sz="1800" dirty="0">
              <a:latin typeface="Noto Sans Symbols"/>
              <a:ea typeface="Noto Sans Symbols"/>
              <a:cs typeface="Noto Sans Symbols"/>
            </a:endParaRPr>
          </a:p>
          <a:p>
            <a:pPr>
              <a:spcBef>
                <a:spcPct val="0"/>
              </a:spcBef>
              <a:tabLst>
                <a:tab pos="2971800" algn="ctr"/>
                <a:tab pos="5943600" algn="r"/>
              </a:tabLst>
              <a:defRPr/>
            </a:pPr>
            <a:endParaRPr lang="en-US" sz="1800" dirty="0">
              <a:latin typeface="Calibri" panose="020F0502020204030204" pitchFamily="34" charset="0"/>
              <a:ea typeface="Calibri" panose="020F0502020204030204" pitchFamily="34" charset="0"/>
            </a:endParaRPr>
          </a:p>
          <a:p>
            <a:pPr>
              <a:spcBef>
                <a:spcPct val="0"/>
              </a:spcBef>
              <a:tabLst>
                <a:tab pos="2971800" algn="ctr"/>
                <a:tab pos="5943600" algn="r"/>
              </a:tabLst>
              <a:defRPr/>
            </a:pPr>
            <a:r>
              <a:rPr lang="en-US" sz="1800" dirty="0">
                <a:solidFill>
                  <a:srgbClr val="000000"/>
                </a:solidFill>
                <a:latin typeface="Aptos" panose="020B0004020202020204" pitchFamily="34" charset="0"/>
                <a:ea typeface="Aptos" panose="020B0004020202020204" pitchFamily="34" charset="0"/>
                <a:cs typeface="Aptos" panose="020B0004020202020204" pitchFamily="34" charset="0"/>
              </a:rPr>
              <a:t> </a:t>
            </a:r>
            <a:endParaRPr lang="en-US" sz="1800" dirty="0">
              <a:highlight>
                <a:srgbClr val="FFFF00"/>
              </a:highlight>
              <a:latin typeface="Aptos" panose="020B0004020202020204" pitchFamily="34" charset="0"/>
              <a:ea typeface="Aptos" panose="020B0004020202020204" pitchFamily="34" charset="0"/>
              <a:cs typeface="Aptos" panose="020B0004020202020204" pitchFamily="34" charset="0"/>
            </a:endParaRPr>
          </a:p>
          <a:p>
            <a:pPr>
              <a:spcBef>
                <a:spcPct val="0"/>
              </a:spcBef>
              <a:tabLst>
                <a:tab pos="2971800" algn="ctr"/>
                <a:tab pos="5943600" algn="r"/>
              </a:tabLst>
              <a:defRPr/>
            </a:pPr>
            <a:endParaRPr lang="en-US" altLang="en-US" sz="1800" dirty="0">
              <a:highlight>
                <a:srgbClr val="FFFF00"/>
              </a:highlight>
              <a:latin typeface="Aptos" panose="020B0004020202020204" pitchFamily="34" charset="0"/>
              <a:ea typeface="Noto Sans Symbols"/>
              <a:cs typeface="Noto Sans Symbols"/>
            </a:endParaRPr>
          </a:p>
          <a:p>
            <a:pPr>
              <a:spcBef>
                <a:spcPct val="0"/>
              </a:spcBef>
              <a:tabLst>
                <a:tab pos="2971800" algn="ctr"/>
                <a:tab pos="5943600" algn="r"/>
              </a:tabLst>
              <a:defRPr/>
            </a:pPr>
            <a:endParaRPr lang="en-US" altLang="en-US" sz="1800" dirty="0">
              <a:latin typeface="Noto Sans Symbols"/>
              <a:ea typeface="Noto Sans Symbols"/>
              <a:cs typeface="Noto Sans Symbols"/>
            </a:endParaRPr>
          </a:p>
          <a:p>
            <a:pPr>
              <a:spcBef>
                <a:spcPct val="0"/>
              </a:spcBef>
              <a:tabLst>
                <a:tab pos="2971800" algn="ctr"/>
                <a:tab pos="5943600" algn="r"/>
              </a:tabLst>
              <a:defRPr/>
            </a:pPr>
            <a:r>
              <a:rPr lang="en-US" altLang="en-US" sz="1800" dirty="0">
                <a:latin typeface="Calibri" panose="020F0502020204030204" pitchFamily="34" charset="0"/>
                <a:cs typeface="Calibri" panose="020F0502020204030204" pitchFamily="34" charset="0"/>
              </a:rPr>
              <a:t> </a:t>
            </a:r>
            <a:endParaRPr lang="en-US" altLang="en-US" i="1" dirty="0">
              <a:latin typeface="Arial" panose="020B0604020202020204" pitchFamily="34" charset="0"/>
            </a:endParaRPr>
          </a:p>
        </p:txBody>
      </p:sp>
      <p:sp>
        <p:nvSpPr>
          <p:cNvPr id="94212" name="Slide Number Placeholder 3">
            <a:extLst>
              <a:ext uri="{FF2B5EF4-FFF2-40B4-BE49-F238E27FC236}">
                <a16:creationId xmlns:a16="http://schemas.microsoft.com/office/drawing/2014/main" id="{CF9150C1-2C6B-FB63-D45F-4BB11512551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6FDB2CD-E3E4-406A-9E7B-3C54755130CC}" type="slidenum">
              <a:rPr lang="en-CA" altLang="en-US" smtClean="0"/>
              <a:pPr/>
              <a:t>44</a:t>
            </a:fld>
            <a:endParaRPr lang="en-CA"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EBCF43C1-B5DB-7E02-83D7-41358202C2B8}"/>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8E8F2D95-D862-E394-B6B7-935E322EF61D}"/>
              </a:ext>
            </a:extLst>
          </p:cNvPr>
          <p:cNvSpPr>
            <a:spLocks noGrp="1" noChangeArrowheads="1"/>
          </p:cNvSpPr>
          <p:nvPr>
            <p:ph type="body" idx="1"/>
          </p:nvPr>
        </p:nvSpPr>
        <p:spPr>
          <a:ln/>
        </p:spPr>
        <p:txBody>
          <a:bodyPr/>
          <a:lstStyle/>
          <a:p>
            <a:pPr>
              <a:spcBef>
                <a:spcPct val="0"/>
              </a:spcBef>
              <a:tabLst>
                <a:tab pos="2971800" algn="ctr"/>
                <a:tab pos="5943600" algn="r"/>
              </a:tabLst>
              <a:defRPr/>
            </a:pPr>
            <a:r>
              <a:rPr lang="en-US" altLang="en-US" sz="1800" b="1" dirty="0">
                <a:solidFill>
                  <a:srgbClr val="000000"/>
                </a:solidFill>
                <a:latin typeface="Aptos" panose="020B0004020202020204" pitchFamily="34" charset="0"/>
              </a:rPr>
              <a:t>EBQ-10 relates to wet meadows research. </a:t>
            </a:r>
            <a:r>
              <a:rPr lang="en-US" altLang="en-US" sz="1800" dirty="0">
                <a:solidFill>
                  <a:srgbClr val="000000"/>
                </a:solidFill>
                <a:latin typeface="Aptos" panose="020B0004020202020204" pitchFamily="34" charset="0"/>
              </a:rPr>
              <a:t>Lots of research was done on wet meadows. The GC would like to know if WCs need more wet meadows, and if so is it cost-effective to create more of these habitats? </a:t>
            </a:r>
          </a:p>
          <a:p>
            <a:pPr>
              <a:spcBef>
                <a:spcPct val="0"/>
              </a:spcBef>
              <a:tabLst>
                <a:tab pos="2971800" algn="ctr"/>
                <a:tab pos="5943600" algn="r"/>
              </a:tabLst>
              <a:defRPr/>
            </a:pPr>
            <a:endParaRPr lang="en-US" sz="1800" dirty="0">
              <a:solidFill>
                <a:srgbClr val="000000"/>
              </a:solidFill>
              <a:highlight>
                <a:srgbClr val="FFFF00"/>
              </a:highlight>
              <a:latin typeface="Aptos" panose="020B0004020202020204" pitchFamily="34" charset="0"/>
              <a:ea typeface="Aptos" panose="020B0004020202020204" pitchFamily="34" charset="0"/>
              <a:cs typeface="Aptos" panose="020B0004020202020204" pitchFamily="34" charset="0"/>
            </a:endParaRPr>
          </a:p>
          <a:p>
            <a:pPr>
              <a:spcBef>
                <a:spcPct val="0"/>
              </a:spcBef>
              <a:tabLst>
                <a:tab pos="2971800" algn="ctr"/>
                <a:tab pos="5943600" algn="r"/>
              </a:tabLst>
              <a:defRPr/>
            </a:pPr>
            <a:r>
              <a:rPr lang="en-US" sz="1800" dirty="0">
                <a:solidFill>
                  <a:schemeClr val="dk1"/>
                </a:solidFill>
                <a:latin typeface="+mn-lt"/>
              </a:rPr>
              <a:t>We concur with the current plan to finish the peer-review process and converge to a final GC-approved product. </a:t>
            </a:r>
            <a:endParaRPr lang="en-US" altLang="en-US" sz="1800" dirty="0">
              <a:highlight>
                <a:srgbClr val="FFFF00"/>
              </a:highlight>
              <a:latin typeface="Aptos" panose="020B0004020202020204" pitchFamily="34" charset="0"/>
              <a:ea typeface="Noto Sans Symbols"/>
              <a:cs typeface="Noto Sans Symbols"/>
            </a:endParaRPr>
          </a:p>
          <a:p>
            <a:pPr>
              <a:spcBef>
                <a:spcPct val="0"/>
              </a:spcBef>
              <a:tabLst>
                <a:tab pos="2971800" algn="ctr"/>
                <a:tab pos="5943600" algn="r"/>
              </a:tabLst>
              <a:defRPr/>
            </a:pPr>
            <a:endParaRPr lang="en-US" altLang="en-US" sz="1800" dirty="0">
              <a:latin typeface="Noto Sans Symbols"/>
              <a:ea typeface="Noto Sans Symbols"/>
              <a:cs typeface="Noto Sans Symbols"/>
            </a:endParaRPr>
          </a:p>
          <a:p>
            <a:pPr>
              <a:spcBef>
                <a:spcPct val="0"/>
              </a:spcBef>
              <a:tabLst>
                <a:tab pos="2971800" algn="ctr"/>
                <a:tab pos="5943600" algn="r"/>
              </a:tabLst>
              <a:defRPr/>
            </a:pPr>
            <a:r>
              <a:rPr lang="en-US" altLang="en-US" sz="1800" dirty="0">
                <a:latin typeface="Calibri" panose="020F0502020204030204" pitchFamily="34" charset="0"/>
                <a:cs typeface="Calibri" panose="020F0502020204030204" pitchFamily="34" charset="0"/>
              </a:rPr>
              <a:t> </a:t>
            </a:r>
            <a:endParaRPr lang="en-US" altLang="en-US" i="1" dirty="0">
              <a:latin typeface="Arial" panose="020B0604020202020204" pitchFamily="34" charset="0"/>
            </a:endParaRPr>
          </a:p>
        </p:txBody>
      </p:sp>
      <p:sp>
        <p:nvSpPr>
          <p:cNvPr id="96260" name="Slide Number Placeholder 3">
            <a:extLst>
              <a:ext uri="{FF2B5EF4-FFF2-40B4-BE49-F238E27FC236}">
                <a16:creationId xmlns:a16="http://schemas.microsoft.com/office/drawing/2014/main" id="{AC60F7D5-48F3-9A77-7316-60756F685D4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137296B-6E51-4E7F-A04E-6E7393645137}" type="slidenum">
              <a:rPr lang="en-CA" altLang="en-US" smtClean="0"/>
              <a:pPr/>
              <a:t>45</a:t>
            </a:fld>
            <a:endParaRPr lang="en-CA"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a:extLst>
              <a:ext uri="{FF2B5EF4-FFF2-40B4-BE49-F238E27FC236}">
                <a16:creationId xmlns:a16="http://schemas.microsoft.com/office/drawing/2014/main" id="{10A96626-7294-E31F-5DCA-262FDFAB3C24}"/>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50CF66BB-7D47-CBA5-EF02-2B8DA04F0AC0}"/>
              </a:ext>
            </a:extLst>
          </p:cNvPr>
          <p:cNvSpPr>
            <a:spLocks noGrp="1" noChangeArrowheads="1"/>
          </p:cNvSpPr>
          <p:nvPr>
            <p:ph type="body" idx="1"/>
          </p:nvPr>
        </p:nvSpPr>
        <p:spPr>
          <a:ln/>
        </p:spPr>
        <p:txBody>
          <a:bodyPr/>
          <a:lstStyle/>
          <a:p>
            <a:pPr>
              <a:spcBef>
                <a:spcPct val="0"/>
              </a:spcBef>
              <a:tabLst>
                <a:tab pos="2971800" algn="ctr"/>
                <a:tab pos="5943600" algn="r"/>
              </a:tabLst>
              <a:defRPr/>
            </a:pPr>
            <a:r>
              <a:rPr lang="en-US" sz="1800" dirty="0">
                <a:solidFill>
                  <a:srgbClr val="000000"/>
                </a:solidFill>
                <a:latin typeface="Aptos" panose="020B0004020202020204" pitchFamily="34" charset="0"/>
                <a:ea typeface="Aptos" panose="020B0004020202020204" pitchFamily="34" charset="0"/>
                <a:cs typeface="Aptos" panose="020B0004020202020204" pitchFamily="34" charset="0"/>
              </a:rPr>
              <a:t> </a:t>
            </a:r>
            <a:endParaRPr lang="en-US" altLang="en-US" sz="1800" dirty="0">
              <a:highlight>
                <a:srgbClr val="FFFF00"/>
              </a:highlight>
              <a:latin typeface="Aptos" panose="020B0004020202020204" pitchFamily="34" charset="0"/>
              <a:ea typeface="Noto Sans Symbols"/>
              <a:cs typeface="Noto Sans Symbols"/>
            </a:endParaRPr>
          </a:p>
          <a:p>
            <a:pPr>
              <a:spcBef>
                <a:spcPct val="0"/>
              </a:spcBef>
              <a:tabLst>
                <a:tab pos="2971800" algn="ctr"/>
                <a:tab pos="5943600" algn="r"/>
              </a:tabLst>
              <a:defRPr/>
            </a:pPr>
            <a:r>
              <a:rPr lang="en-US" sz="1800" dirty="0"/>
              <a:t>Given what the Program has learned, and the various tools developed by EDO staff, some of which are shown on this slide, is it worth evaluating mechanical sculpting of wet meadows topography at existing / potential sites? Or would the benefits not justify costs?</a:t>
            </a:r>
            <a:endParaRPr lang="en-US" altLang="en-US" sz="1800" dirty="0">
              <a:latin typeface="Noto Sans Symbols"/>
              <a:ea typeface="Noto Sans Symbols"/>
              <a:cs typeface="Noto Sans Symbols"/>
            </a:endParaRPr>
          </a:p>
          <a:p>
            <a:pPr>
              <a:spcBef>
                <a:spcPct val="0"/>
              </a:spcBef>
              <a:tabLst>
                <a:tab pos="2971800" algn="ctr"/>
                <a:tab pos="5943600" algn="r"/>
              </a:tabLst>
              <a:defRPr/>
            </a:pPr>
            <a:r>
              <a:rPr lang="en-US" altLang="en-US" sz="1800" dirty="0">
                <a:latin typeface="Calibri" panose="020F0502020204030204" pitchFamily="34" charset="0"/>
                <a:cs typeface="Calibri" panose="020F0502020204030204" pitchFamily="34" charset="0"/>
              </a:rPr>
              <a:t> </a:t>
            </a:r>
            <a:endParaRPr lang="en-US" altLang="en-US" i="1" dirty="0">
              <a:latin typeface="Arial" panose="020B0604020202020204" pitchFamily="34" charset="0"/>
            </a:endParaRPr>
          </a:p>
        </p:txBody>
      </p:sp>
      <p:sp>
        <p:nvSpPr>
          <p:cNvPr id="98308" name="Slide Number Placeholder 3">
            <a:extLst>
              <a:ext uri="{FF2B5EF4-FFF2-40B4-BE49-F238E27FC236}">
                <a16:creationId xmlns:a16="http://schemas.microsoft.com/office/drawing/2014/main" id="{8794BE90-48B8-BE5A-3B5B-F36AFFA72A9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ABA9ABE-5965-4C3B-9C6F-7F12B2D7E886}" type="slidenum">
              <a:rPr lang="en-CA" altLang="en-US" smtClean="0"/>
              <a:pPr/>
              <a:t>46</a:t>
            </a:fld>
            <a:endParaRPr lang="en-CA"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a:extLst>
              <a:ext uri="{FF2B5EF4-FFF2-40B4-BE49-F238E27FC236}">
                <a16:creationId xmlns:a16="http://schemas.microsoft.com/office/drawing/2014/main" id="{028FAEAD-9B8F-B3F6-069D-6EF16BF3548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4D02A7B-EA2C-4417-8451-F5462F8827B9}" type="slidenum">
              <a:rPr lang="en-CA" altLang="en-US" smtClean="0"/>
              <a:pPr>
                <a:spcBef>
                  <a:spcPct val="0"/>
                </a:spcBef>
              </a:pPr>
              <a:t>47</a:t>
            </a:fld>
            <a:endParaRPr lang="en-CA" altLang="en-US"/>
          </a:p>
        </p:txBody>
      </p:sp>
      <p:sp>
        <p:nvSpPr>
          <p:cNvPr id="100355" name="Rectangle 2">
            <a:extLst>
              <a:ext uri="{FF2B5EF4-FFF2-40B4-BE49-F238E27FC236}">
                <a16:creationId xmlns:a16="http://schemas.microsoft.com/office/drawing/2014/main" id="{42F8DC00-4B99-83F9-0B61-22E2C052E3B8}"/>
              </a:ext>
            </a:extLst>
          </p:cNvPr>
          <p:cNvSpPr>
            <a:spLocks noRot="1" noChangeArrowheads="1" noTextEdit="1"/>
          </p:cNvSpPr>
          <p:nvPr>
            <p:ph type="sldImg"/>
          </p:nvPr>
        </p:nvSpPr>
        <p:spPr>
          <a:ln/>
        </p:spPr>
      </p:sp>
      <p:sp>
        <p:nvSpPr>
          <p:cNvPr id="100356" name="Rectangle 3">
            <a:extLst>
              <a:ext uri="{FF2B5EF4-FFF2-40B4-BE49-F238E27FC236}">
                <a16:creationId xmlns:a16="http://schemas.microsoft.com/office/drawing/2014/main" id="{C1DBB6AE-17E6-7329-9A43-FD1CFCE0102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Overall, the ISAC was impressed with the progress made by the Program, and liked the succinct synthesis in the SoPR. We have more detailed comments in our report.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C408828A-0CA6-2D78-35A5-C782F1F2268C}"/>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ACF1B305-CF75-6B8B-07F6-1750FA2CE85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i="1">
                <a:latin typeface="Arial" panose="020B0604020202020204" pitchFamily="34" charset="0"/>
              </a:rPr>
              <a:t>Read decision makers’ needs. “The GC needs…” </a:t>
            </a:r>
            <a:r>
              <a:rPr lang="en-US" altLang="en-US">
                <a:latin typeface="Arial" panose="020B0604020202020204" pitchFamily="34" charset="0"/>
              </a:rPr>
              <a:t>We have four general comments regarding this issue.</a:t>
            </a:r>
            <a:endParaRPr lang="en-US" altLang="en-US" i="1">
              <a:latin typeface="Arial" panose="020B0604020202020204" pitchFamily="34" charset="0"/>
            </a:endParaRPr>
          </a:p>
          <a:p>
            <a:endParaRPr lang="en-US" altLang="en-US" i="1">
              <a:latin typeface="Arial" panose="020B0604020202020204" pitchFamily="34" charset="0"/>
            </a:endParaRPr>
          </a:p>
          <a:p>
            <a:r>
              <a:rPr lang="en-US" altLang="en-US" i="1">
                <a:latin typeface="Arial" panose="020B0604020202020204" pitchFamily="34" charset="0"/>
              </a:rPr>
              <a:t>2a. </a:t>
            </a:r>
            <a:r>
              <a:rPr lang="en-US" altLang="en-US">
                <a:latin typeface="Arial" panose="020B0604020202020204" pitchFamily="34" charset="0"/>
              </a:rPr>
              <a:t>The SoPR does an excellent job of synthesizing evidence and simplifying the story. We found however that positive trends in habitat or species indicators tend to be attributed primarily to Program actions. Factors outside the Platte may also contribute to observed trends (e.g., rangewide increases in PP and WCs may cause local increases in abundance).</a:t>
            </a:r>
          </a:p>
          <a:p>
            <a:endParaRPr lang="en-US" altLang="en-US" i="1">
              <a:latin typeface="Arial" panose="020B0604020202020204" pitchFamily="34" charset="0"/>
            </a:endParaRPr>
          </a:p>
        </p:txBody>
      </p:sp>
      <p:sp>
        <p:nvSpPr>
          <p:cNvPr id="14340" name="Slide Number Placeholder 3">
            <a:extLst>
              <a:ext uri="{FF2B5EF4-FFF2-40B4-BE49-F238E27FC236}">
                <a16:creationId xmlns:a16="http://schemas.microsoft.com/office/drawing/2014/main" id="{6FE7EBE4-91A5-6DF1-0B2E-0FF47A820E8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A480D6A-4A11-442C-A76A-9B5F287DDFAC}" type="slidenum">
              <a:rPr lang="en-CA" altLang="en-US" smtClean="0"/>
              <a:pPr/>
              <a:t>5</a:t>
            </a:fld>
            <a:endParaRPr lang="en-CA"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2B0814A8-FB1A-0EBB-99F1-CF8C802B2895}"/>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22C6A1C6-FE68-B08C-0FFA-BEA1EF353AC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i="1">
                <a:latin typeface="Arial" panose="020B0604020202020204" pitchFamily="34" charset="0"/>
              </a:rPr>
              <a:t>2b. </a:t>
            </a:r>
            <a:r>
              <a:rPr lang="en-US" altLang="en-US">
                <a:latin typeface="Arial" panose="020B0604020202020204" pitchFamily="34" charset="0"/>
              </a:rPr>
              <a:t>Only one of the Extension Big Questions (EBQ #3) is clearly answerable with a thumbs up / thumbs down approach. We recommend rephrasing the other EBQs so that this useful approach can be applied, </a:t>
            </a:r>
            <a:r>
              <a:rPr lang="en-US" altLang="en-US" b="1">
                <a:latin typeface="Arial" panose="020B0604020202020204" pitchFamily="34" charset="0"/>
              </a:rPr>
              <a:t>AND</a:t>
            </a:r>
            <a:r>
              <a:rPr lang="en-US" altLang="en-US">
                <a:latin typeface="Arial" panose="020B0604020202020204" pitchFamily="34" charset="0"/>
              </a:rPr>
              <a:t> clearly indicating what management hypotheses are associated with each EBQ. The bottom of this slide shows an example rephrasing for EBQ #5, plus the associated management hypothesis. The current form of EBQ #5 is </a:t>
            </a:r>
            <a:r>
              <a:rPr lang="en-US" altLang="en-US" i="1">
                <a:latin typeface="Arial" panose="020B0604020202020204" pitchFamily="34" charset="0"/>
              </a:rPr>
              <a:t>{read}. </a:t>
            </a:r>
            <a:r>
              <a:rPr lang="en-US" altLang="en-US">
                <a:latin typeface="Arial" panose="020B0604020202020204" pitchFamily="34" charset="0"/>
              </a:rPr>
              <a:t>That question can’t</a:t>
            </a:r>
            <a:r>
              <a:rPr lang="en-US" altLang="en-US" i="1">
                <a:latin typeface="Arial" panose="020B0604020202020204" pitchFamily="34" charset="0"/>
              </a:rPr>
              <a:t> </a:t>
            </a:r>
            <a:r>
              <a:rPr lang="en-US" altLang="en-US">
                <a:latin typeface="Arial" panose="020B0604020202020204" pitchFamily="34" charset="0"/>
              </a:rPr>
              <a:t>be answered with a thumbs up / thumbs down approach. You could revise the wording to </a:t>
            </a:r>
            <a:r>
              <a:rPr lang="en-US" altLang="en-US" i="1">
                <a:latin typeface="Arial" panose="020B0604020202020204" pitchFamily="34" charset="0"/>
              </a:rPr>
              <a:t>{read top purple box} </a:t>
            </a:r>
            <a:r>
              <a:rPr lang="en-US" altLang="en-US" u="sng">
                <a:latin typeface="Arial" panose="020B0604020202020204" pitchFamily="34" charset="0"/>
              </a:rPr>
              <a:t>and</a:t>
            </a:r>
            <a:r>
              <a:rPr lang="en-US" altLang="en-US">
                <a:latin typeface="Arial" panose="020B0604020202020204" pitchFamily="34" charset="0"/>
              </a:rPr>
              <a:t> provide a summary response to the management hypothesis which elaborates on all factors affecting stopover length.</a:t>
            </a:r>
            <a:endParaRPr lang="en-US" altLang="en-US" i="1">
              <a:latin typeface="Arial" panose="020B0604020202020204" pitchFamily="34" charset="0"/>
            </a:endParaRPr>
          </a:p>
        </p:txBody>
      </p:sp>
      <p:sp>
        <p:nvSpPr>
          <p:cNvPr id="16388" name="Slide Number Placeholder 3">
            <a:extLst>
              <a:ext uri="{FF2B5EF4-FFF2-40B4-BE49-F238E27FC236}">
                <a16:creationId xmlns:a16="http://schemas.microsoft.com/office/drawing/2014/main" id="{630F722C-E0D7-713F-F6DF-9479750B8AD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6E43FDB-00FC-4940-862B-CD35A5FF915C}" type="slidenum">
              <a:rPr lang="en-CA" altLang="en-US" smtClean="0"/>
              <a:pPr/>
              <a:t>6</a:t>
            </a:fld>
            <a:endParaRPr lang="en-CA"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E36BBF45-CACF-3FF8-1711-9A7A5746F036}"/>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70F6A8A5-D8DB-360A-F7C8-9700D7A02D7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This table shows six EBQs on the left. We understand that the GC wanted the EBQs to include non-flow factors. However, a question which begins with “How effective”, “What factors”, “Why” or “What effect” </a:t>
            </a:r>
            <a:r>
              <a:rPr lang="en-US" altLang="en-US" i="1">
                <a:latin typeface="Arial" panose="020B0604020202020204" pitchFamily="34" charset="0"/>
              </a:rPr>
              <a:t>{point to left column} </a:t>
            </a:r>
            <a:r>
              <a:rPr lang="en-US" altLang="en-US">
                <a:latin typeface="Arial" panose="020B0604020202020204" pitchFamily="34" charset="0"/>
              </a:rPr>
              <a:t>can’t be answered with thumbs up or down.  Some possible alternative phrasings of the EBQs, which can more easily be answered with thumbs up or down are shown in the right column. Follow-up questions (in italics) cover other factors. </a:t>
            </a:r>
          </a:p>
        </p:txBody>
      </p:sp>
      <p:sp>
        <p:nvSpPr>
          <p:cNvPr id="18436" name="Slide Number Placeholder 3">
            <a:extLst>
              <a:ext uri="{FF2B5EF4-FFF2-40B4-BE49-F238E27FC236}">
                <a16:creationId xmlns:a16="http://schemas.microsoft.com/office/drawing/2014/main" id="{BB65FE03-03C1-AECC-74B4-0973EBA4C8A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EE394D0-B44D-43E7-AB13-FE82A0814DEF}" type="slidenum">
              <a:rPr lang="en-CA" altLang="en-US" smtClean="0"/>
              <a:pPr/>
              <a:t>7</a:t>
            </a:fld>
            <a:endParaRPr lang="en-CA"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5762DF1A-33B7-7CB4-7396-EFA57B9824FE}"/>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73573D2F-E9B0-21CD-FB5C-4A251F9E3C6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At the June 11 GC meeting, some GC members said that they liked the form of the EBQs, looking at effectiveness and the relative importance of different factors. They were OK to not have a question amenable to thumbs up / thumbs down answers. That begs the question about what forms of summarizing science would be most helpful for the GC in the SoPR. Here are a couple of approaches that could be used. </a:t>
            </a:r>
            <a:r>
              <a:rPr lang="en-US" altLang="en-US" i="1">
                <a:latin typeface="Arial" panose="020B0604020202020204" pitchFamily="34" charset="0"/>
              </a:rPr>
              <a:t>Explain graph and table. </a:t>
            </a:r>
            <a:endParaRPr lang="en-US" altLang="en-US">
              <a:latin typeface="Arial" panose="020B0604020202020204" pitchFamily="34" charset="0"/>
            </a:endParaRPr>
          </a:p>
          <a:p>
            <a:endParaRPr lang="en-US" altLang="en-US">
              <a:latin typeface="Arial" panose="020B0604020202020204" pitchFamily="34" charset="0"/>
            </a:endParaRPr>
          </a:p>
        </p:txBody>
      </p:sp>
      <p:sp>
        <p:nvSpPr>
          <p:cNvPr id="20484" name="Slide Number Placeholder 3">
            <a:extLst>
              <a:ext uri="{FF2B5EF4-FFF2-40B4-BE49-F238E27FC236}">
                <a16:creationId xmlns:a16="http://schemas.microsoft.com/office/drawing/2014/main" id="{6F7FF12F-E459-C27B-6AD2-17216EF59C0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E5BC4CB-0F35-4B13-AE6A-5AE7D74E39BA}" type="slidenum">
              <a:rPr lang="en-CA" altLang="en-US" smtClean="0"/>
              <a:pPr/>
              <a:t>8</a:t>
            </a:fld>
            <a:endParaRPr lang="en-CA"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3479E29B-93EF-DE8E-48F5-9743C272BF55}"/>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852C929E-9FA0-BE0E-AEF4-F6DA9C82CEE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800">
                <a:solidFill>
                  <a:srgbClr val="000000"/>
                </a:solidFill>
                <a:latin typeface="Aptos" panose="020B0004020202020204" pitchFamily="34" charset="0"/>
                <a:cs typeface="Calibri" panose="020F0502020204030204" pitchFamily="34" charset="0"/>
              </a:rPr>
              <a:t>2c. The ISAC recommends applying SDM (Structured Decision Making) during the Extension, in anticipation of the Second Increment. For example, an SDM exercise could integrate assessments of the relative benefits and costs of different actions </a:t>
            </a:r>
            <a:r>
              <a:rPr lang="en-US" altLang="en-US" sz="1800">
                <a:latin typeface="Arial" panose="020B0604020202020204" pitchFamily="34" charset="0"/>
              </a:rPr>
              <a:t>in reducing </a:t>
            </a:r>
            <a:r>
              <a:rPr lang="en-US" altLang="en-US" sz="1800" i="1">
                <a:latin typeface="Arial" panose="020B0604020202020204" pitchFamily="34" charset="0"/>
              </a:rPr>
              <a:t>Phragmites (</a:t>
            </a:r>
            <a:r>
              <a:rPr lang="en-US" altLang="en-US" sz="1800">
                <a:latin typeface="Arial" panose="020B0604020202020204" pitchFamily="34" charset="0"/>
              </a:rPr>
              <a:t>inundation flows, mechanical mgmt. and herbicide), and the best way to combine these actions. </a:t>
            </a:r>
          </a:p>
          <a:p>
            <a:r>
              <a:rPr lang="en-US" altLang="en-US" sz="1800">
                <a:latin typeface="Arial" panose="020B0604020202020204" pitchFamily="34" charset="0"/>
              </a:rPr>
              <a:t>=======</a:t>
            </a:r>
          </a:p>
          <a:p>
            <a:endParaRPr lang="en-US" altLang="en-US" i="1">
              <a:latin typeface="Arial" panose="020B0604020202020204" pitchFamily="34" charset="0"/>
            </a:endParaRPr>
          </a:p>
        </p:txBody>
      </p:sp>
      <p:sp>
        <p:nvSpPr>
          <p:cNvPr id="22532" name="Slide Number Placeholder 3">
            <a:extLst>
              <a:ext uri="{FF2B5EF4-FFF2-40B4-BE49-F238E27FC236}">
                <a16:creationId xmlns:a16="http://schemas.microsoft.com/office/drawing/2014/main" id="{819128A2-CB17-9093-1ED7-73087961A49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D3ACB3-D9BF-4F76-BA59-211F057DFC0D}" type="slidenum">
              <a:rPr lang="en-CA" altLang="en-US" smtClean="0"/>
              <a:pPr/>
              <a:t>9</a:t>
            </a:fld>
            <a:endParaRPr lang="en-CA"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546432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7309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297080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endParaRPr lang="en-CA"/>
          </a:p>
        </p:txBody>
      </p:sp>
      <p:sp>
        <p:nvSpPr>
          <p:cNvPr id="3" name="Content Placeholder 2"/>
          <p:cNvSpPr>
            <a:spLocks noGrp="1"/>
          </p:cNvSpPr>
          <p:nvPr>
            <p:ph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Content Placeholder 4"/>
          <p:cNvSpPr>
            <a:spLocks noGrp="1"/>
          </p:cNvSpPr>
          <p:nvPr>
            <p:ph sz="quarter" idx="3"/>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Tree>
    <p:extLst>
      <p:ext uri="{BB962C8B-B14F-4D97-AF65-F5344CB8AC3E}">
        <p14:creationId xmlns:p14="http://schemas.microsoft.com/office/powerpoint/2010/main" val="41841223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5656293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792162"/>
          </a:xfrm>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732156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7883708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91672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030919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578201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3066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792162"/>
          </a:xfrm>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194800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806949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1468006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838402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280363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endParaRPr lang="en-CA"/>
          </a:p>
        </p:txBody>
      </p:sp>
      <p:sp>
        <p:nvSpPr>
          <p:cNvPr id="3" name="Content Placeholder 2"/>
          <p:cNvSpPr>
            <a:spLocks noGrp="1"/>
          </p:cNvSpPr>
          <p:nvPr>
            <p:ph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Content Placeholder 4"/>
          <p:cNvSpPr>
            <a:spLocks noGrp="1"/>
          </p:cNvSpPr>
          <p:nvPr>
            <p:ph sz="quarter" idx="3"/>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Tree>
    <p:extLst>
      <p:ext uri="{BB962C8B-B14F-4D97-AF65-F5344CB8AC3E}">
        <p14:creationId xmlns:p14="http://schemas.microsoft.com/office/powerpoint/2010/main" val="123523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8597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97063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73272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34716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6686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19393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9992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5AB4BB"/>
            </a:gs>
            <a:gs pos="48000">
              <a:srgbClr val="BDE1E4"/>
            </a:gs>
            <a:gs pos="100000">
              <a:srgbClr val="D6ECEE"/>
            </a:gs>
          </a:gsLst>
          <a:lin ang="16200000" scaled="1"/>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BB999622-BFA2-EEDC-130E-474D2095F155}"/>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CA" altLang="en-US"/>
              <a:t>Click to edit Master title style</a:t>
            </a:r>
          </a:p>
        </p:txBody>
      </p:sp>
      <p:sp>
        <p:nvSpPr>
          <p:cNvPr id="1027" name="Rectangle 3">
            <a:extLst>
              <a:ext uri="{FF2B5EF4-FFF2-40B4-BE49-F238E27FC236}">
                <a16:creationId xmlns:a16="http://schemas.microsoft.com/office/drawing/2014/main" id="{744B1A23-10B7-F525-45A7-ED6CB2005821}"/>
              </a:ext>
            </a:extLst>
          </p:cNvPr>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CA" altLang="en-US"/>
              <a:t>Click to edit Master text styles</a:t>
            </a:r>
          </a:p>
          <a:p>
            <a:pPr lvl="1"/>
            <a:r>
              <a:rPr lang="en-CA" altLang="en-US"/>
              <a:t>Second level</a:t>
            </a:r>
          </a:p>
          <a:p>
            <a:pPr lvl="2"/>
            <a:r>
              <a:rPr lang="en-CA" altLang="en-US"/>
              <a:t>Third level</a:t>
            </a:r>
          </a:p>
          <a:p>
            <a:pPr lvl="3"/>
            <a:r>
              <a:rPr lang="en-CA" altLang="en-US"/>
              <a:t>Fourth level</a:t>
            </a:r>
          </a:p>
          <a:p>
            <a:pPr lvl="4"/>
            <a:r>
              <a:rPr lang="en-CA" altLang="en-US"/>
              <a:t>Fifth level</a:t>
            </a:r>
          </a:p>
        </p:txBody>
      </p:sp>
      <p:sp>
        <p:nvSpPr>
          <p:cNvPr id="1028" name="Text Box 9">
            <a:extLst>
              <a:ext uri="{FF2B5EF4-FFF2-40B4-BE49-F238E27FC236}">
                <a16:creationId xmlns:a16="http://schemas.microsoft.com/office/drawing/2014/main" id="{76CA4307-5DE9-2AAB-0A74-13836BB85A96}"/>
              </a:ext>
            </a:extLst>
          </p:cNvPr>
          <p:cNvSpPr txBox="1">
            <a:spLocks noChangeArrowheads="1"/>
          </p:cNvSpPr>
          <p:nvPr userDrawn="1"/>
        </p:nvSpPr>
        <p:spPr bwMode="auto">
          <a:xfrm>
            <a:off x="11449050" y="6534150"/>
            <a:ext cx="466725" cy="369888"/>
          </a:xfrm>
          <a:prstGeom prst="rect">
            <a:avLst/>
          </a:prstGeom>
          <a:noFill/>
          <a:ln>
            <a:noFill/>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fld id="{28668460-BAAE-4E22-B009-AA2FD81A8368}" type="slidenum">
              <a:rPr lang="en-CA" altLang="en-US" b="1" smtClean="0">
                <a:solidFill>
                  <a:schemeClr val="accent2"/>
                </a:solidFill>
              </a:rPr>
              <a:pPr eaLnBrk="1" hangingPunct="1">
                <a:defRPr/>
              </a:pPr>
              <a:t>‹#›</a:t>
            </a:fld>
            <a:endParaRPr lang="en-CA" altLang="en-US" b="1">
              <a:solidFill>
                <a:schemeClr val="accent2"/>
              </a:solidFill>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rtl="0" eaLnBrk="0" fontAlgn="base" hangingPunct="0">
        <a:spcBef>
          <a:spcPct val="0"/>
        </a:spcBef>
        <a:spcAft>
          <a:spcPct val="0"/>
        </a:spcAft>
        <a:defRPr sz="4400">
          <a:solidFill>
            <a:srgbClr val="000066"/>
          </a:solidFill>
          <a:latin typeface="+mj-lt"/>
          <a:ea typeface="+mj-ea"/>
          <a:cs typeface="+mj-cs"/>
        </a:defRPr>
      </a:lvl1pPr>
      <a:lvl2pPr algn="ctr" rtl="0" eaLnBrk="0" fontAlgn="base" hangingPunct="0">
        <a:spcBef>
          <a:spcPct val="0"/>
        </a:spcBef>
        <a:spcAft>
          <a:spcPct val="0"/>
        </a:spcAft>
        <a:defRPr sz="4400">
          <a:solidFill>
            <a:srgbClr val="000066"/>
          </a:solidFill>
          <a:latin typeface="Arial" charset="0"/>
        </a:defRPr>
      </a:lvl2pPr>
      <a:lvl3pPr algn="ctr" rtl="0" eaLnBrk="0" fontAlgn="base" hangingPunct="0">
        <a:spcBef>
          <a:spcPct val="0"/>
        </a:spcBef>
        <a:spcAft>
          <a:spcPct val="0"/>
        </a:spcAft>
        <a:defRPr sz="4400">
          <a:solidFill>
            <a:srgbClr val="000066"/>
          </a:solidFill>
          <a:latin typeface="Arial" charset="0"/>
        </a:defRPr>
      </a:lvl3pPr>
      <a:lvl4pPr algn="ctr" rtl="0" eaLnBrk="0" fontAlgn="base" hangingPunct="0">
        <a:spcBef>
          <a:spcPct val="0"/>
        </a:spcBef>
        <a:spcAft>
          <a:spcPct val="0"/>
        </a:spcAft>
        <a:defRPr sz="4400">
          <a:solidFill>
            <a:srgbClr val="000066"/>
          </a:solidFill>
          <a:latin typeface="Arial" charset="0"/>
        </a:defRPr>
      </a:lvl4pPr>
      <a:lvl5pPr algn="ctr" rtl="0" eaLnBrk="0" fontAlgn="base" hangingPunct="0">
        <a:spcBef>
          <a:spcPct val="0"/>
        </a:spcBef>
        <a:spcAft>
          <a:spcPct val="0"/>
        </a:spcAft>
        <a:defRPr sz="4400">
          <a:solidFill>
            <a:srgbClr val="000066"/>
          </a:solidFill>
          <a:latin typeface="Arial" charset="0"/>
        </a:defRPr>
      </a:lvl5pPr>
      <a:lvl6pPr marL="457200" algn="ctr" rtl="0" fontAlgn="base">
        <a:spcBef>
          <a:spcPct val="0"/>
        </a:spcBef>
        <a:spcAft>
          <a:spcPct val="0"/>
        </a:spcAft>
        <a:defRPr sz="4400">
          <a:solidFill>
            <a:srgbClr val="000066"/>
          </a:solidFill>
          <a:latin typeface="Arial" charset="0"/>
        </a:defRPr>
      </a:lvl6pPr>
      <a:lvl7pPr marL="914400" algn="ctr" rtl="0" fontAlgn="base">
        <a:spcBef>
          <a:spcPct val="0"/>
        </a:spcBef>
        <a:spcAft>
          <a:spcPct val="0"/>
        </a:spcAft>
        <a:defRPr sz="4400">
          <a:solidFill>
            <a:srgbClr val="000066"/>
          </a:solidFill>
          <a:latin typeface="Arial" charset="0"/>
        </a:defRPr>
      </a:lvl7pPr>
      <a:lvl8pPr marL="1371600" algn="ctr" rtl="0" fontAlgn="base">
        <a:spcBef>
          <a:spcPct val="0"/>
        </a:spcBef>
        <a:spcAft>
          <a:spcPct val="0"/>
        </a:spcAft>
        <a:defRPr sz="4400">
          <a:solidFill>
            <a:srgbClr val="000066"/>
          </a:solidFill>
          <a:latin typeface="Arial" charset="0"/>
        </a:defRPr>
      </a:lvl8pPr>
      <a:lvl9pPr marL="1828800" algn="ctr" rtl="0" fontAlgn="base">
        <a:spcBef>
          <a:spcPct val="0"/>
        </a:spcBef>
        <a:spcAft>
          <a:spcPct val="0"/>
        </a:spcAft>
        <a:defRPr sz="4400">
          <a:solidFill>
            <a:srgbClr val="000066"/>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5AB4BB"/>
            </a:gs>
            <a:gs pos="48000">
              <a:srgbClr val="BDE1E4"/>
            </a:gs>
            <a:gs pos="100000">
              <a:srgbClr val="D6ECEE"/>
            </a:gs>
          </a:gsLst>
          <a:lin ang="16200000" scaled="1"/>
        </a:gra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A2FCA4E3-A52B-D2E0-4EA2-A871C4C0A238}"/>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CA" altLang="en-US"/>
              <a:t>Click to edit Master title style</a:t>
            </a:r>
          </a:p>
        </p:txBody>
      </p:sp>
      <p:sp>
        <p:nvSpPr>
          <p:cNvPr id="2051" name="Rectangle 3">
            <a:extLst>
              <a:ext uri="{FF2B5EF4-FFF2-40B4-BE49-F238E27FC236}">
                <a16:creationId xmlns:a16="http://schemas.microsoft.com/office/drawing/2014/main" id="{285EA77B-6D80-384F-CFCC-251871A34B49}"/>
              </a:ext>
            </a:extLst>
          </p:cNvPr>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CA" altLang="en-US"/>
              <a:t>Click to edit Master text styles</a:t>
            </a:r>
          </a:p>
          <a:p>
            <a:pPr lvl="1"/>
            <a:r>
              <a:rPr lang="en-CA" altLang="en-US"/>
              <a:t>Second level</a:t>
            </a:r>
          </a:p>
          <a:p>
            <a:pPr lvl="2"/>
            <a:r>
              <a:rPr lang="en-CA" altLang="en-US"/>
              <a:t>Third level</a:t>
            </a:r>
          </a:p>
          <a:p>
            <a:pPr lvl="3"/>
            <a:r>
              <a:rPr lang="en-CA" altLang="en-US"/>
              <a:t>Fourth level</a:t>
            </a:r>
          </a:p>
          <a:p>
            <a:pPr lvl="4"/>
            <a:r>
              <a:rPr lang="en-CA" altLang="en-US"/>
              <a:t>Fifth level</a:t>
            </a:r>
          </a:p>
        </p:txBody>
      </p:sp>
      <p:sp>
        <p:nvSpPr>
          <p:cNvPr id="1028" name="Text Box 9">
            <a:extLst>
              <a:ext uri="{FF2B5EF4-FFF2-40B4-BE49-F238E27FC236}">
                <a16:creationId xmlns:a16="http://schemas.microsoft.com/office/drawing/2014/main" id="{20409E0A-5DEE-CE94-525A-04430DE6D979}"/>
              </a:ext>
            </a:extLst>
          </p:cNvPr>
          <p:cNvSpPr txBox="1">
            <a:spLocks noChangeArrowheads="1"/>
          </p:cNvSpPr>
          <p:nvPr userDrawn="1"/>
        </p:nvSpPr>
        <p:spPr bwMode="auto">
          <a:xfrm>
            <a:off x="11449050" y="6534150"/>
            <a:ext cx="466725" cy="369888"/>
          </a:xfrm>
          <a:prstGeom prst="rect">
            <a:avLst/>
          </a:prstGeom>
          <a:noFill/>
          <a:ln>
            <a:noFill/>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fld id="{E54B7484-B718-4071-8669-EA695677E0FC}" type="slidenum">
              <a:rPr lang="en-CA" altLang="en-US" b="1" smtClean="0">
                <a:solidFill>
                  <a:schemeClr val="accent2"/>
                </a:solidFill>
              </a:rPr>
              <a:pPr eaLnBrk="1" hangingPunct="1">
                <a:defRPr/>
              </a:pPr>
              <a:t>‹#›</a:t>
            </a:fld>
            <a:endParaRPr lang="en-CA" altLang="en-US" b="1">
              <a:solidFill>
                <a:schemeClr val="accent2"/>
              </a:solidFill>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rtl="0" eaLnBrk="0" fontAlgn="base" hangingPunct="0">
        <a:spcBef>
          <a:spcPct val="0"/>
        </a:spcBef>
        <a:spcAft>
          <a:spcPct val="0"/>
        </a:spcAft>
        <a:defRPr sz="4400">
          <a:solidFill>
            <a:srgbClr val="000066"/>
          </a:solidFill>
          <a:latin typeface="+mj-lt"/>
          <a:ea typeface="+mj-ea"/>
          <a:cs typeface="+mj-cs"/>
        </a:defRPr>
      </a:lvl1pPr>
      <a:lvl2pPr algn="ctr" rtl="0" eaLnBrk="0" fontAlgn="base" hangingPunct="0">
        <a:spcBef>
          <a:spcPct val="0"/>
        </a:spcBef>
        <a:spcAft>
          <a:spcPct val="0"/>
        </a:spcAft>
        <a:defRPr sz="4400">
          <a:solidFill>
            <a:srgbClr val="000066"/>
          </a:solidFill>
          <a:latin typeface="Arial" charset="0"/>
        </a:defRPr>
      </a:lvl2pPr>
      <a:lvl3pPr algn="ctr" rtl="0" eaLnBrk="0" fontAlgn="base" hangingPunct="0">
        <a:spcBef>
          <a:spcPct val="0"/>
        </a:spcBef>
        <a:spcAft>
          <a:spcPct val="0"/>
        </a:spcAft>
        <a:defRPr sz="4400">
          <a:solidFill>
            <a:srgbClr val="000066"/>
          </a:solidFill>
          <a:latin typeface="Arial" charset="0"/>
        </a:defRPr>
      </a:lvl3pPr>
      <a:lvl4pPr algn="ctr" rtl="0" eaLnBrk="0" fontAlgn="base" hangingPunct="0">
        <a:spcBef>
          <a:spcPct val="0"/>
        </a:spcBef>
        <a:spcAft>
          <a:spcPct val="0"/>
        </a:spcAft>
        <a:defRPr sz="4400">
          <a:solidFill>
            <a:srgbClr val="000066"/>
          </a:solidFill>
          <a:latin typeface="Arial" charset="0"/>
        </a:defRPr>
      </a:lvl4pPr>
      <a:lvl5pPr algn="ctr" rtl="0" eaLnBrk="0" fontAlgn="base" hangingPunct="0">
        <a:spcBef>
          <a:spcPct val="0"/>
        </a:spcBef>
        <a:spcAft>
          <a:spcPct val="0"/>
        </a:spcAft>
        <a:defRPr sz="4400">
          <a:solidFill>
            <a:srgbClr val="000066"/>
          </a:solidFill>
          <a:latin typeface="Arial" charset="0"/>
        </a:defRPr>
      </a:lvl5pPr>
      <a:lvl6pPr marL="457200" algn="ctr" rtl="0" fontAlgn="base">
        <a:spcBef>
          <a:spcPct val="0"/>
        </a:spcBef>
        <a:spcAft>
          <a:spcPct val="0"/>
        </a:spcAft>
        <a:defRPr sz="4400">
          <a:solidFill>
            <a:srgbClr val="000066"/>
          </a:solidFill>
          <a:latin typeface="Arial" charset="0"/>
        </a:defRPr>
      </a:lvl6pPr>
      <a:lvl7pPr marL="914400" algn="ctr" rtl="0" fontAlgn="base">
        <a:spcBef>
          <a:spcPct val="0"/>
        </a:spcBef>
        <a:spcAft>
          <a:spcPct val="0"/>
        </a:spcAft>
        <a:defRPr sz="4400">
          <a:solidFill>
            <a:srgbClr val="000066"/>
          </a:solidFill>
          <a:latin typeface="Arial" charset="0"/>
        </a:defRPr>
      </a:lvl7pPr>
      <a:lvl8pPr marL="1371600" algn="ctr" rtl="0" fontAlgn="base">
        <a:spcBef>
          <a:spcPct val="0"/>
        </a:spcBef>
        <a:spcAft>
          <a:spcPct val="0"/>
        </a:spcAft>
        <a:defRPr sz="4400">
          <a:solidFill>
            <a:srgbClr val="000066"/>
          </a:solidFill>
          <a:latin typeface="Arial" charset="0"/>
        </a:defRPr>
      </a:lvl8pPr>
      <a:lvl9pPr marL="1828800" algn="ctr" rtl="0" fontAlgn="base">
        <a:spcBef>
          <a:spcPct val="0"/>
        </a:spcBef>
        <a:spcAft>
          <a:spcPct val="0"/>
        </a:spcAft>
        <a:defRPr sz="4400">
          <a:solidFill>
            <a:srgbClr val="000066"/>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wmf"/><Relationship Id="rId5" Type="http://schemas.openxmlformats.org/officeDocument/2006/relationships/oleObject" Target="../embeddings/oleObject1.bin"/><Relationship Id="rId4" Type="http://schemas.openxmlformats.org/officeDocument/2006/relationships/image" Target="../media/image3.wmf"/></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9.xml"/><Relationship Id="rId1" Type="http://schemas.openxmlformats.org/officeDocument/2006/relationships/slideLayout" Target="../slideLayouts/slideLayout14.xml"/><Relationship Id="rId4" Type="http://schemas.openxmlformats.org/officeDocument/2006/relationships/image" Target="../media/image1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image" Target="../media/image19.emf"/><Relationship Id="rId7"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customXml" Target="../ink/ink2.xml"/><Relationship Id="rId5" Type="http://schemas.openxmlformats.org/officeDocument/2006/relationships/image" Target="../media/image20.png"/><Relationship Id="rId4" Type="http://schemas.openxmlformats.org/officeDocument/2006/relationships/customXml" Target="../ink/ink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14.xml"/><Relationship Id="rId6" Type="http://schemas.openxmlformats.org/officeDocument/2006/relationships/customXml" Target="../ink/ink5.xml"/><Relationship Id="rId5" Type="http://schemas.openxmlformats.org/officeDocument/2006/relationships/image" Target="../media/image23.png"/><Relationship Id="rId4" Type="http://schemas.openxmlformats.org/officeDocument/2006/relationships/customXml" Target="../ink/ink4.xml"/></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3.xml"/><Relationship Id="rId1" Type="http://schemas.openxmlformats.org/officeDocument/2006/relationships/slideLayout" Target="../slideLayouts/slideLayout14.xml"/><Relationship Id="rId4" Type="http://schemas.openxmlformats.org/officeDocument/2006/relationships/image" Target="../media/image18.jpeg"/></Relationships>
</file>

<file path=ppt/slides/_rels/slide3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41.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4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Google Shape;89;p1">
            <a:extLst>
              <a:ext uri="{FF2B5EF4-FFF2-40B4-BE49-F238E27FC236}">
                <a16:creationId xmlns:a16="http://schemas.microsoft.com/office/drawing/2014/main" id="{4923B54E-BDC6-8934-BB48-87EE05892F5C}"/>
              </a:ext>
            </a:extLst>
          </p:cNvPr>
          <p:cNvSpPr txBox="1">
            <a:spLocks noGrp="1"/>
          </p:cNvSpPr>
          <p:nvPr>
            <p:ph type="ctrTitle"/>
          </p:nvPr>
        </p:nvSpPr>
        <p:spPr>
          <a:xfrm>
            <a:off x="952500" y="838200"/>
            <a:ext cx="10287000" cy="1789113"/>
          </a:xfrm>
        </p:spPr>
        <p:txBody>
          <a:bodyPr spcFirstLastPara="1" lIns="68569" tIns="34275" rIns="68569" bIns="34275" anchor="b">
            <a:normAutofit fontScale="90000"/>
          </a:bodyPr>
          <a:lstStyle/>
          <a:p>
            <a:pPr>
              <a:lnSpc>
                <a:spcPct val="90000"/>
              </a:lnSpc>
              <a:spcBef>
                <a:spcPts val="0"/>
              </a:spcBef>
              <a:spcAft>
                <a:spcPts val="0"/>
              </a:spcAft>
              <a:buClr>
                <a:schemeClr val="dk1"/>
              </a:buClr>
              <a:buSzPct val="111111"/>
              <a:defRPr/>
            </a:pPr>
            <a:r>
              <a:rPr lang="en-US" sz="3300" b="1" dirty="0">
                <a:ea typeface="Arial"/>
                <a:cs typeface="Arial"/>
                <a:sym typeface="Arial"/>
                <a:extLst>
                  <a:ext uri="http://customooxmlschemas.google.com/"/>
                </a:extLst>
              </a:rPr>
              <a:t>Platte River Recovery Implementation Program</a:t>
            </a:r>
            <a:br>
              <a:rPr lang="en-US" sz="3300" b="1" dirty="0">
                <a:ea typeface="Arial"/>
                <a:cs typeface="Arial"/>
                <a:sym typeface="Arial"/>
                <a:extLst>
                  <a:ext uri="http://customooxmlschemas.google.com/"/>
                </a:extLst>
              </a:rPr>
            </a:br>
            <a:r>
              <a:rPr lang="en-US" sz="3300" b="1" dirty="0">
                <a:ea typeface="Arial"/>
                <a:cs typeface="Arial"/>
                <a:sym typeface="Arial"/>
                <a:extLst>
                  <a:ext uri="http://customooxmlschemas.google.com/"/>
                </a:extLst>
              </a:rPr>
              <a:t>ISAC Report</a:t>
            </a:r>
            <a:r>
              <a:rPr lang="en-US" sz="3300" b="1" dirty="0">
                <a:ea typeface="Arial"/>
                <a:cs typeface="Arial"/>
                <a:sym typeface="Arial"/>
              </a:rPr>
              <a:t> to Governance Committee</a:t>
            </a:r>
            <a:br>
              <a:rPr lang="en-US" sz="3300" b="1" i="1" dirty="0">
                <a:solidFill>
                  <a:srgbClr val="0070C0"/>
                </a:solidFill>
                <a:ea typeface="Arial"/>
                <a:cs typeface="Arial"/>
                <a:sym typeface="Arial"/>
              </a:rPr>
            </a:br>
            <a:br>
              <a:rPr lang="en-US" sz="3300" b="1" i="1" dirty="0">
                <a:solidFill>
                  <a:srgbClr val="0070C0"/>
                </a:solidFill>
                <a:ea typeface="Arial"/>
                <a:cs typeface="Arial"/>
                <a:sym typeface="Arial"/>
              </a:rPr>
            </a:br>
            <a:r>
              <a:rPr lang="en-US" sz="3000" dirty="0">
                <a:ea typeface="Arial"/>
                <a:cs typeface="Arial"/>
                <a:sym typeface="Arial"/>
              </a:rPr>
              <a:t>Feedback on Feb. 20-22, 2024 Science Plan Reporting Session</a:t>
            </a:r>
            <a:br>
              <a:rPr lang="en-US" sz="3000" dirty="0">
                <a:ea typeface="Arial"/>
                <a:cs typeface="Arial"/>
                <a:sym typeface="Arial"/>
              </a:rPr>
            </a:br>
            <a:br>
              <a:rPr lang="en-US" sz="3000" dirty="0">
                <a:ea typeface="Arial"/>
                <a:cs typeface="Arial"/>
                <a:sym typeface="Arial"/>
              </a:rPr>
            </a:br>
            <a:r>
              <a:rPr lang="en-US" sz="3000" dirty="0">
                <a:ea typeface="Arial"/>
                <a:cs typeface="Arial"/>
                <a:sym typeface="Arial"/>
              </a:rPr>
              <a:t>June 11, 2024</a:t>
            </a:r>
            <a:endParaRPr dirty="0">
              <a:latin typeface="Calibri"/>
              <a:ea typeface="Calibri"/>
              <a:cs typeface="Calibri"/>
              <a:sym typeface="Calibri"/>
            </a:endParaRPr>
          </a:p>
        </p:txBody>
      </p:sp>
      <p:sp>
        <p:nvSpPr>
          <p:cNvPr id="5123" name="Google Shape;90;p1">
            <a:extLst>
              <a:ext uri="{FF2B5EF4-FFF2-40B4-BE49-F238E27FC236}">
                <a16:creationId xmlns:a16="http://schemas.microsoft.com/office/drawing/2014/main" id="{44DB9D10-CB91-E180-71BA-9859DEE40DB0}"/>
              </a:ext>
            </a:extLst>
          </p:cNvPr>
          <p:cNvSpPr>
            <a:spLocks noGrp="1" noChangeArrowheads="1"/>
          </p:cNvSpPr>
          <p:nvPr>
            <p:ph type="subTitle" idx="1"/>
          </p:nvPr>
        </p:nvSpPr>
        <p:spPr>
          <a:xfrm>
            <a:off x="1558925" y="3048000"/>
            <a:ext cx="9144000" cy="2741613"/>
          </a:xfrm>
        </p:spPr>
        <p:txBody>
          <a:bodyPr lIns="68569" tIns="34275" rIns="68569" bIns="34275"/>
          <a:lstStyle/>
          <a:p>
            <a:pPr algn="l">
              <a:lnSpc>
                <a:spcPct val="90000"/>
              </a:lnSpc>
              <a:spcBef>
                <a:spcPct val="0"/>
              </a:spcBef>
              <a:buClr>
                <a:srgbClr val="000000"/>
              </a:buClr>
              <a:buSzPts val="2400"/>
            </a:pPr>
            <a:r>
              <a:rPr lang="en-US" altLang="en-US" sz="2400" b="1">
                <a:cs typeface="Arial" panose="020B0604020202020204" pitchFamily="34" charset="0"/>
                <a:sym typeface="Arial" panose="020B0604020202020204" pitchFamily="34" charset="0"/>
              </a:rPr>
              <a:t>David Marmorek</a:t>
            </a:r>
            <a:r>
              <a:rPr lang="en-US" altLang="en-US" sz="2400">
                <a:cs typeface="Arial" panose="020B0604020202020204" pitchFamily="34" charset="0"/>
                <a:sym typeface="Arial" panose="020B0604020202020204" pitchFamily="34" charset="0"/>
              </a:rPr>
              <a:t>, ESSA Technologies Ltd, co-chair</a:t>
            </a:r>
            <a:endParaRPr lang="en-US" altLang="en-US" sz="2400"/>
          </a:p>
          <a:p>
            <a:pPr algn="l">
              <a:lnSpc>
                <a:spcPct val="90000"/>
              </a:lnSpc>
              <a:spcBef>
                <a:spcPts val="750"/>
              </a:spcBef>
              <a:buClr>
                <a:srgbClr val="000000"/>
              </a:buClr>
              <a:buSzPts val="2400"/>
            </a:pPr>
            <a:r>
              <a:rPr lang="en-US" altLang="en-US" sz="2400" b="1">
                <a:cs typeface="Arial" panose="020B0604020202020204" pitchFamily="34" charset="0"/>
                <a:sym typeface="Arial" panose="020B0604020202020204" pitchFamily="34" charset="0"/>
              </a:rPr>
              <a:t>Jennifer Hoeting</a:t>
            </a:r>
            <a:r>
              <a:rPr lang="en-US" altLang="en-US" sz="2400">
                <a:cs typeface="Arial" panose="020B0604020202020204" pitchFamily="34" charset="0"/>
                <a:sym typeface="Arial" panose="020B0604020202020204" pitchFamily="34" charset="0"/>
              </a:rPr>
              <a:t>, Hoeting Consulting, co-chair</a:t>
            </a:r>
            <a:endParaRPr lang="en-US" altLang="en-US" sz="2400"/>
          </a:p>
          <a:p>
            <a:pPr algn="l">
              <a:lnSpc>
                <a:spcPct val="90000"/>
              </a:lnSpc>
              <a:spcBef>
                <a:spcPts val="750"/>
              </a:spcBef>
              <a:buClr>
                <a:srgbClr val="000000"/>
              </a:buClr>
              <a:buSzPts val="2400"/>
            </a:pPr>
            <a:r>
              <a:rPr lang="en-US" altLang="en-US" sz="2400" b="1">
                <a:solidFill>
                  <a:srgbClr val="000000"/>
                </a:solidFill>
                <a:cs typeface="Arial" panose="020B0604020202020204" pitchFamily="34" charset="0"/>
                <a:sym typeface="Arial" panose="020B0604020202020204" pitchFamily="34" charset="0"/>
              </a:rPr>
              <a:t>David Galat</a:t>
            </a:r>
            <a:r>
              <a:rPr lang="en-US" altLang="en-US" sz="2400">
                <a:solidFill>
                  <a:srgbClr val="000000"/>
                </a:solidFill>
                <a:cs typeface="Arial" panose="020B0604020202020204" pitchFamily="34" charset="0"/>
                <a:sym typeface="Arial" panose="020B0604020202020204" pitchFamily="34" charset="0"/>
              </a:rPr>
              <a:t>, Coop. Assoc. Prof. Retired, University of Missouri </a:t>
            </a:r>
          </a:p>
          <a:p>
            <a:pPr algn="l">
              <a:lnSpc>
                <a:spcPct val="90000"/>
              </a:lnSpc>
              <a:spcBef>
                <a:spcPts val="750"/>
              </a:spcBef>
              <a:buClr>
                <a:srgbClr val="000000"/>
              </a:buClr>
              <a:buSzPts val="2400"/>
            </a:pPr>
            <a:r>
              <a:rPr lang="fi-FI" altLang="en-US" sz="2400" b="1">
                <a:solidFill>
                  <a:srgbClr val="000000"/>
                </a:solidFill>
                <a:cs typeface="Arial" panose="020B0604020202020204" pitchFamily="34" charset="0"/>
                <a:sym typeface="Arial" panose="020B0604020202020204" pitchFamily="34" charset="0"/>
              </a:rPr>
              <a:t>Alan Kasprak</a:t>
            </a:r>
            <a:r>
              <a:rPr lang="fi-FI" altLang="en-US" sz="2400">
                <a:solidFill>
                  <a:srgbClr val="000000"/>
                </a:solidFill>
                <a:cs typeface="Arial" panose="020B0604020202020204" pitchFamily="34" charset="0"/>
                <a:sym typeface="Arial" panose="020B0604020202020204" pitchFamily="34" charset="0"/>
              </a:rPr>
              <a:t>, North Rim Research LLC</a:t>
            </a:r>
            <a:endParaRPr lang="fi-FI" altLang="en-US" sz="2400"/>
          </a:p>
          <a:p>
            <a:pPr algn="l">
              <a:lnSpc>
                <a:spcPct val="90000"/>
              </a:lnSpc>
              <a:spcBef>
                <a:spcPts val="750"/>
              </a:spcBef>
              <a:buClr>
                <a:srgbClr val="000000"/>
              </a:buClr>
              <a:buSzPts val="2400"/>
            </a:pPr>
            <a:r>
              <a:rPr lang="en-US" altLang="en-US" sz="2400" b="1">
                <a:solidFill>
                  <a:srgbClr val="000000"/>
                </a:solidFill>
                <a:cs typeface="Arial" panose="020B0604020202020204" pitchFamily="34" charset="0"/>
                <a:sym typeface="Arial" panose="020B0604020202020204" pitchFamily="34" charset="0"/>
              </a:rPr>
              <a:t>Aaron Pearse</a:t>
            </a:r>
            <a:r>
              <a:rPr lang="en-US" altLang="en-US" sz="2400">
                <a:solidFill>
                  <a:srgbClr val="000000"/>
                </a:solidFill>
                <a:cs typeface="Arial" panose="020B0604020202020204" pitchFamily="34" charset="0"/>
                <a:sym typeface="Arial" panose="020B0604020202020204" pitchFamily="34" charset="0"/>
              </a:rPr>
              <a:t>, USGS</a:t>
            </a:r>
            <a:endParaRPr lang="en-US" altLang="en-US" sz="2400"/>
          </a:p>
          <a:p>
            <a:pPr algn="l">
              <a:lnSpc>
                <a:spcPct val="90000"/>
              </a:lnSpc>
              <a:spcBef>
                <a:spcPts val="750"/>
              </a:spcBef>
              <a:buClr>
                <a:srgbClr val="000000"/>
              </a:buClr>
              <a:buSzPts val="2400"/>
            </a:pPr>
            <a:r>
              <a:rPr lang="en-US" altLang="en-US" sz="2400" b="1">
                <a:solidFill>
                  <a:srgbClr val="000000"/>
                </a:solidFill>
                <a:cs typeface="Arial" panose="020B0604020202020204" pitchFamily="34" charset="0"/>
                <a:sym typeface="Arial" panose="020B0604020202020204" pitchFamily="34" charset="0"/>
              </a:rPr>
              <a:t>Michal Tal</a:t>
            </a:r>
            <a:r>
              <a:rPr lang="en-US" altLang="en-US" sz="2400">
                <a:solidFill>
                  <a:srgbClr val="000000"/>
                </a:solidFill>
                <a:cs typeface="Arial" panose="020B0604020202020204" pitchFamily="34" charset="0"/>
                <a:sym typeface="Arial" panose="020B0604020202020204" pitchFamily="34" charset="0"/>
              </a:rPr>
              <a:t>, independent consultant</a:t>
            </a:r>
            <a:endParaRPr lang="en-US" altLang="en-US" sz="2400"/>
          </a:p>
        </p:txBody>
      </p:sp>
      <p:pic>
        <p:nvPicPr>
          <p:cNvPr id="5124" name="Google Shape;91;p1">
            <a:extLst>
              <a:ext uri="{FF2B5EF4-FFF2-40B4-BE49-F238E27FC236}">
                <a16:creationId xmlns:a16="http://schemas.microsoft.com/office/drawing/2014/main" id="{A54A337C-752A-D9F8-28A7-B26C9AD0196B}"/>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79050" y="4940300"/>
            <a:ext cx="977900" cy="169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996353AD-51BE-EC5A-78D7-445B7A48A3F9}"/>
              </a:ext>
            </a:extLst>
          </p:cNvPr>
          <p:cNvSpPr>
            <a:spLocks noGrp="1" noChangeArrowheads="1"/>
          </p:cNvSpPr>
          <p:nvPr>
            <p:ph type="title"/>
          </p:nvPr>
        </p:nvSpPr>
        <p:spPr/>
        <p:txBody>
          <a:bodyPr/>
          <a:lstStyle/>
          <a:p>
            <a:r>
              <a:rPr lang="en-US" altLang="en-US"/>
              <a:t>Format, Content, Reasoning of SoPR</a:t>
            </a:r>
          </a:p>
        </p:txBody>
      </p:sp>
      <p:graphicFrame>
        <p:nvGraphicFramePr>
          <p:cNvPr id="4" name="Content Placeholder 3">
            <a:extLst>
              <a:ext uri="{FF2B5EF4-FFF2-40B4-BE49-F238E27FC236}">
                <a16:creationId xmlns:a16="http://schemas.microsoft.com/office/drawing/2014/main" id="{2856F7DF-29FE-2D6D-DEA2-F8E919E97797}"/>
              </a:ext>
            </a:extLst>
          </p:cNvPr>
          <p:cNvGraphicFramePr>
            <a:graphicFrameLocks noGrp="1"/>
          </p:cNvGraphicFramePr>
          <p:nvPr>
            <p:ph idx="1"/>
          </p:nvPr>
        </p:nvGraphicFramePr>
        <p:xfrm>
          <a:off x="685800" y="1139825"/>
          <a:ext cx="10972800" cy="3846513"/>
        </p:xfrm>
        <a:graphic>
          <a:graphicData uri="http://schemas.openxmlformats.org/drawingml/2006/table">
            <a:tbl>
              <a:tblPr firstRow="1" bandRow="1">
                <a:tableStyleId>{5C22544A-7EE6-4342-B048-85BDC9FD1C3A}</a:tableStyleId>
              </a:tblPr>
              <a:tblGrid>
                <a:gridCol w="3733800">
                  <a:extLst>
                    <a:ext uri="{9D8B030D-6E8A-4147-A177-3AD203B41FA5}">
                      <a16:colId xmlns:a16="http://schemas.microsoft.com/office/drawing/2014/main" val="20000"/>
                    </a:ext>
                  </a:extLst>
                </a:gridCol>
                <a:gridCol w="7239000">
                  <a:extLst>
                    <a:ext uri="{9D8B030D-6E8A-4147-A177-3AD203B41FA5}">
                      <a16:colId xmlns:a16="http://schemas.microsoft.com/office/drawing/2014/main" val="20001"/>
                    </a:ext>
                  </a:extLst>
                </a:gridCol>
              </a:tblGrid>
              <a:tr h="370816">
                <a:tc>
                  <a:txBody>
                    <a:bodyPr/>
                    <a:lstStyle/>
                    <a:p>
                      <a:r>
                        <a:rPr lang="en-US" sz="1800" dirty="0">
                          <a:solidFill>
                            <a:srgbClr val="000066"/>
                          </a:solidFill>
                        </a:rPr>
                        <a:t>Decision Makers’ Needs</a:t>
                      </a:r>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914668">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257">
                <a:tc rowSpan="4">
                  <a:txBody>
                    <a:bodyPr/>
                    <a:lstStyle/>
                    <a:p>
                      <a:r>
                        <a:rPr lang="en-US" sz="1800" dirty="0"/>
                        <a:t>2. Concise, credible assessments of progress on Extension Big Questions that synthesize what’s been learned to help GC with management decisions.</a:t>
                      </a:r>
                    </a:p>
                  </a:txBody>
                  <a:tcPr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257">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257">
                <a:tc vMerge="1">
                  <a:txBody>
                    <a:bodyPr/>
                    <a:lstStyle/>
                    <a:p>
                      <a:endParaRPr lang="en-US" sz="1800" dirty="0"/>
                    </a:p>
                  </a:txBody>
                  <a:tcPr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640257">
                <a:tc vMerge="1">
                  <a:txBody>
                    <a:bodyPr/>
                    <a:lstStyle/>
                    <a:p>
                      <a:endParaRPr lang="en-US" sz="1800" dirty="0"/>
                    </a:p>
                  </a:txBody>
                  <a:tcPr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2d. Test management hypotheses using contrasts in actions over space as well as time. </a:t>
                      </a:r>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DD465FC6-A3FC-EF6A-6A77-5F3B6053F997}"/>
              </a:ext>
            </a:extLst>
          </p:cNvPr>
          <p:cNvSpPr>
            <a:spLocks noGrp="1" noChangeArrowheads="1"/>
          </p:cNvSpPr>
          <p:nvPr>
            <p:ph type="title"/>
          </p:nvPr>
        </p:nvSpPr>
        <p:spPr>
          <a:xfrm>
            <a:off x="609600" y="0"/>
            <a:ext cx="10972800" cy="981075"/>
          </a:xfrm>
        </p:spPr>
        <p:txBody>
          <a:bodyPr/>
          <a:lstStyle/>
          <a:p>
            <a:r>
              <a:rPr lang="en-US" altLang="en-US"/>
              <a:t>Using Program water to maintain channel widths (1)</a:t>
            </a:r>
          </a:p>
        </p:txBody>
      </p:sp>
      <p:graphicFrame>
        <p:nvGraphicFramePr>
          <p:cNvPr id="4" name="Content Placeholder 3">
            <a:extLst>
              <a:ext uri="{FF2B5EF4-FFF2-40B4-BE49-F238E27FC236}">
                <a16:creationId xmlns:a16="http://schemas.microsoft.com/office/drawing/2014/main" id="{3B9207E1-2106-DCD9-DF79-D8D8BBFE8A95}"/>
              </a:ext>
            </a:extLst>
          </p:cNvPr>
          <p:cNvGraphicFramePr>
            <a:graphicFrameLocks noGrp="1"/>
          </p:cNvGraphicFramePr>
          <p:nvPr>
            <p:ph idx="1"/>
          </p:nvPr>
        </p:nvGraphicFramePr>
        <p:xfrm>
          <a:off x="457200" y="954088"/>
          <a:ext cx="11353800" cy="2474912"/>
        </p:xfrm>
        <a:graphic>
          <a:graphicData uri="http://schemas.openxmlformats.org/drawingml/2006/table">
            <a:tbl>
              <a:tblPr firstRow="1" bandRow="1">
                <a:tableStyleId>{5C22544A-7EE6-4342-B048-85BDC9FD1C3A}</a:tableStyleId>
              </a:tblPr>
              <a:tblGrid>
                <a:gridCol w="1971145">
                  <a:extLst>
                    <a:ext uri="{9D8B030D-6E8A-4147-A177-3AD203B41FA5}">
                      <a16:colId xmlns:a16="http://schemas.microsoft.com/office/drawing/2014/main" val="20000"/>
                    </a:ext>
                  </a:extLst>
                </a:gridCol>
                <a:gridCol w="9382655">
                  <a:extLst>
                    <a:ext uri="{9D8B030D-6E8A-4147-A177-3AD203B41FA5}">
                      <a16:colId xmlns:a16="http://schemas.microsoft.com/office/drawing/2014/main" val="20001"/>
                    </a:ext>
                  </a:extLst>
                </a:gridCol>
              </a:tblGrid>
              <a:tr h="640046">
                <a:tc>
                  <a:txBody>
                    <a:bodyPr/>
                    <a:lstStyle/>
                    <a:p>
                      <a:r>
                        <a:rPr lang="en-US" sz="1800" dirty="0">
                          <a:solidFill>
                            <a:srgbClr val="000066"/>
                          </a:solidFill>
                        </a:rPr>
                        <a:t>Decision Makers’ Needs</a:t>
                      </a:r>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491984">
                <a:tc rowSpan="3">
                  <a:txBody>
                    <a:bodyPr/>
                    <a:lstStyle/>
                    <a:p>
                      <a:r>
                        <a:rPr lang="en-US" sz="1800" i="1" kern="1200" dirty="0">
                          <a:solidFill>
                            <a:schemeClr val="dk1"/>
                          </a:solidFill>
                          <a:effectLst/>
                          <a:latin typeface="+mn-lt"/>
                          <a:ea typeface="+mn-ea"/>
                          <a:cs typeface="+mn-cs"/>
                        </a:rPr>
                        <a:t>EBQ #1. How effective is it to use Program water to maintain suitable WC roosting habitat?</a:t>
                      </a:r>
                      <a:r>
                        <a:rPr lang="en-US" sz="1800" kern="1200" dirty="0">
                          <a:solidFill>
                            <a:schemeClr val="dk1"/>
                          </a:solidFill>
                          <a:effectLst/>
                          <a:latin typeface="+mn-lt"/>
                          <a:ea typeface="+mn-ea"/>
                          <a:cs typeface="+mn-cs"/>
                        </a:rPr>
                        <a:t> </a:t>
                      </a:r>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1a. Assess if AHR “habitat-limited” or “crane-limited”. </a:t>
                      </a:r>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046">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02837">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25618" name="Picture 1">
            <a:extLst>
              <a:ext uri="{FF2B5EF4-FFF2-40B4-BE49-F238E27FC236}">
                <a16:creationId xmlns:a16="http://schemas.microsoft.com/office/drawing/2014/main" id="{DE31E760-E115-32DC-60E7-E02301D22F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657600"/>
            <a:ext cx="5830888" cy="3181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5619" name="TextBox 5">
            <a:extLst>
              <a:ext uri="{FF2B5EF4-FFF2-40B4-BE49-F238E27FC236}">
                <a16:creationId xmlns:a16="http://schemas.microsoft.com/office/drawing/2014/main" id="{83CF4EE0-795E-E065-D418-79B19B7F2268}"/>
              </a:ext>
            </a:extLst>
          </p:cNvPr>
          <p:cNvSpPr txBox="1">
            <a:spLocks noChangeArrowheads="1"/>
          </p:cNvSpPr>
          <p:nvPr/>
        </p:nvSpPr>
        <p:spPr bwMode="auto">
          <a:xfrm>
            <a:off x="2438400" y="3740150"/>
            <a:ext cx="2057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t>Fig.10 in SoPR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5A380F8A-3F22-37E1-84DC-486C5F8060F1}"/>
              </a:ext>
            </a:extLst>
          </p:cNvPr>
          <p:cNvSpPr>
            <a:spLocks noGrp="1" noChangeArrowheads="1"/>
          </p:cNvSpPr>
          <p:nvPr>
            <p:ph type="title"/>
          </p:nvPr>
        </p:nvSpPr>
        <p:spPr>
          <a:xfrm>
            <a:off x="609600" y="0"/>
            <a:ext cx="10972800" cy="981075"/>
          </a:xfrm>
        </p:spPr>
        <p:txBody>
          <a:bodyPr/>
          <a:lstStyle/>
          <a:p>
            <a:r>
              <a:rPr lang="en-US" altLang="en-US"/>
              <a:t>Using Program water to maintain channel widths (2)</a:t>
            </a:r>
          </a:p>
        </p:txBody>
      </p:sp>
      <p:graphicFrame>
        <p:nvGraphicFramePr>
          <p:cNvPr id="4" name="Content Placeholder 3">
            <a:extLst>
              <a:ext uri="{FF2B5EF4-FFF2-40B4-BE49-F238E27FC236}">
                <a16:creationId xmlns:a16="http://schemas.microsoft.com/office/drawing/2014/main" id="{A4642F8F-9B88-6345-F722-EDB928645704}"/>
              </a:ext>
            </a:extLst>
          </p:cNvPr>
          <p:cNvGraphicFramePr>
            <a:graphicFrameLocks noGrp="1"/>
          </p:cNvGraphicFramePr>
          <p:nvPr>
            <p:ph idx="1"/>
          </p:nvPr>
        </p:nvGraphicFramePr>
        <p:xfrm>
          <a:off x="457200" y="954088"/>
          <a:ext cx="11353800" cy="2474913"/>
        </p:xfrm>
        <a:graphic>
          <a:graphicData uri="http://schemas.openxmlformats.org/drawingml/2006/table">
            <a:tbl>
              <a:tblPr firstRow="1" bandRow="1">
                <a:tableStyleId>{5C22544A-7EE6-4342-B048-85BDC9FD1C3A}</a:tableStyleId>
              </a:tblPr>
              <a:tblGrid>
                <a:gridCol w="1971145">
                  <a:extLst>
                    <a:ext uri="{9D8B030D-6E8A-4147-A177-3AD203B41FA5}">
                      <a16:colId xmlns:a16="http://schemas.microsoft.com/office/drawing/2014/main" val="20000"/>
                    </a:ext>
                  </a:extLst>
                </a:gridCol>
                <a:gridCol w="9382655">
                  <a:extLst>
                    <a:ext uri="{9D8B030D-6E8A-4147-A177-3AD203B41FA5}">
                      <a16:colId xmlns:a16="http://schemas.microsoft.com/office/drawing/2014/main" val="20001"/>
                    </a:ext>
                  </a:extLst>
                </a:gridCol>
              </a:tblGrid>
              <a:tr h="640046">
                <a:tc>
                  <a:txBody>
                    <a:bodyPr/>
                    <a:lstStyle/>
                    <a:p>
                      <a:r>
                        <a:rPr lang="en-US" sz="1800" dirty="0">
                          <a:solidFill>
                            <a:srgbClr val="000066"/>
                          </a:solidFill>
                        </a:rPr>
                        <a:t>Decision Makers’ Needs</a:t>
                      </a:r>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491984">
                <a:tc rowSpan="3">
                  <a:txBody>
                    <a:bodyPr/>
                    <a:lstStyle/>
                    <a:p>
                      <a:r>
                        <a:rPr lang="en-US" sz="1800" i="1" kern="1200" dirty="0">
                          <a:solidFill>
                            <a:schemeClr val="dk1"/>
                          </a:solidFill>
                          <a:effectLst/>
                          <a:latin typeface="+mn-lt"/>
                          <a:ea typeface="+mn-ea"/>
                          <a:cs typeface="+mn-cs"/>
                        </a:rPr>
                        <a:t>EBQ #1. How effective is it to use Program water to maintain suitable WC roosting habitat?</a:t>
                      </a:r>
                      <a:r>
                        <a:rPr lang="en-US" sz="1800" kern="1200" dirty="0">
                          <a:solidFill>
                            <a:schemeClr val="dk1"/>
                          </a:solidFill>
                          <a:effectLst/>
                          <a:latin typeface="+mn-lt"/>
                          <a:ea typeface="+mn-ea"/>
                          <a:cs typeface="+mn-cs"/>
                        </a:rPr>
                        <a:t> </a:t>
                      </a:r>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highlight>
                          <a:srgbClr val="808080"/>
                        </a:highlight>
                      </a:endParaRPr>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046">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1b. Consider multiple factors affecting channel width: year to year variation in natural flow; inundation flows; mechanical mgmt.; herbicide. What’s relative importance of each factor?</a:t>
                      </a:r>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02837">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27652" name="Picture 2">
            <a:extLst>
              <a:ext uri="{FF2B5EF4-FFF2-40B4-BE49-F238E27FC236}">
                <a16:creationId xmlns:a16="http://schemas.microsoft.com/office/drawing/2014/main" id="{705E499F-D29A-C17D-D340-3DF182F397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1900" y="3709988"/>
            <a:ext cx="5813425" cy="314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4">
            <a:extLst>
              <a:ext uri="{FF2B5EF4-FFF2-40B4-BE49-F238E27FC236}">
                <a16:creationId xmlns:a16="http://schemas.microsoft.com/office/drawing/2014/main" id="{786D0C35-B696-70A2-5702-471C0EEDCBB1}"/>
              </a:ext>
            </a:extLst>
          </p:cNvPr>
          <p:cNvSpPr txBox="1">
            <a:spLocks noChangeArrowheads="1"/>
          </p:cNvSpPr>
          <p:nvPr/>
        </p:nvSpPr>
        <p:spPr bwMode="auto">
          <a:xfrm>
            <a:off x="8382000" y="3744913"/>
            <a:ext cx="2057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t>Fig. 1 in SoPR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83B31930-B4DB-33B2-E29A-20483FADF8B5}"/>
              </a:ext>
            </a:extLst>
          </p:cNvPr>
          <p:cNvSpPr>
            <a:spLocks noGrp="1" noChangeArrowheads="1"/>
          </p:cNvSpPr>
          <p:nvPr>
            <p:ph type="title"/>
          </p:nvPr>
        </p:nvSpPr>
        <p:spPr>
          <a:xfrm>
            <a:off x="609600" y="0"/>
            <a:ext cx="10972800" cy="981075"/>
          </a:xfrm>
        </p:spPr>
        <p:txBody>
          <a:bodyPr/>
          <a:lstStyle/>
          <a:p>
            <a:r>
              <a:rPr lang="en-US" altLang="en-US"/>
              <a:t>Using Program water to maintain channel widths (3)</a:t>
            </a:r>
          </a:p>
        </p:txBody>
      </p:sp>
      <p:graphicFrame>
        <p:nvGraphicFramePr>
          <p:cNvPr id="4" name="Content Placeholder 3">
            <a:extLst>
              <a:ext uri="{FF2B5EF4-FFF2-40B4-BE49-F238E27FC236}">
                <a16:creationId xmlns:a16="http://schemas.microsoft.com/office/drawing/2014/main" id="{C208F895-DA50-16AF-900F-EF7473001BB3}"/>
              </a:ext>
            </a:extLst>
          </p:cNvPr>
          <p:cNvGraphicFramePr>
            <a:graphicFrameLocks noGrp="1"/>
          </p:cNvGraphicFramePr>
          <p:nvPr>
            <p:ph idx="1"/>
          </p:nvPr>
        </p:nvGraphicFramePr>
        <p:xfrm>
          <a:off x="457200" y="954088"/>
          <a:ext cx="11353800" cy="2474912"/>
        </p:xfrm>
        <a:graphic>
          <a:graphicData uri="http://schemas.openxmlformats.org/drawingml/2006/table">
            <a:tbl>
              <a:tblPr firstRow="1" bandRow="1">
                <a:tableStyleId>{5C22544A-7EE6-4342-B048-85BDC9FD1C3A}</a:tableStyleId>
              </a:tblPr>
              <a:tblGrid>
                <a:gridCol w="1971145">
                  <a:extLst>
                    <a:ext uri="{9D8B030D-6E8A-4147-A177-3AD203B41FA5}">
                      <a16:colId xmlns:a16="http://schemas.microsoft.com/office/drawing/2014/main" val="20000"/>
                    </a:ext>
                  </a:extLst>
                </a:gridCol>
                <a:gridCol w="9382655">
                  <a:extLst>
                    <a:ext uri="{9D8B030D-6E8A-4147-A177-3AD203B41FA5}">
                      <a16:colId xmlns:a16="http://schemas.microsoft.com/office/drawing/2014/main" val="20001"/>
                    </a:ext>
                  </a:extLst>
                </a:gridCol>
              </a:tblGrid>
              <a:tr h="640046">
                <a:tc>
                  <a:txBody>
                    <a:bodyPr/>
                    <a:lstStyle/>
                    <a:p>
                      <a:r>
                        <a:rPr lang="en-US" sz="1800" dirty="0">
                          <a:solidFill>
                            <a:srgbClr val="000066"/>
                          </a:solidFill>
                        </a:rPr>
                        <a:t>Decision Makers’ Needs</a:t>
                      </a:r>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491984">
                <a:tc rowSpan="3">
                  <a:txBody>
                    <a:bodyPr/>
                    <a:lstStyle/>
                    <a:p>
                      <a:r>
                        <a:rPr lang="en-US" sz="1800" i="1" kern="1200" dirty="0">
                          <a:solidFill>
                            <a:schemeClr val="dk1"/>
                          </a:solidFill>
                          <a:effectLst/>
                          <a:latin typeface="+mn-lt"/>
                          <a:ea typeface="+mn-ea"/>
                          <a:cs typeface="+mn-cs"/>
                        </a:rPr>
                        <a:t>EBQ #1. How effective is it to use Program water to maintain suitable WC roosting habitat?</a:t>
                      </a:r>
                      <a:r>
                        <a:rPr lang="en-US" sz="1800" kern="1200" dirty="0">
                          <a:solidFill>
                            <a:schemeClr val="dk1"/>
                          </a:solidFill>
                          <a:effectLst/>
                          <a:latin typeface="+mn-lt"/>
                          <a:ea typeface="+mn-ea"/>
                          <a:cs typeface="+mn-cs"/>
                        </a:rPr>
                        <a:t> </a:t>
                      </a:r>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046">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02837">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1c. Clarify use of different channel width metrics: UOCW, TUCW, MUCW. What are the appropriate targets for MUCW? Assess tradeoffs of different types of errors.</a:t>
                      </a:r>
                    </a:p>
                  </a:txBody>
                  <a:tcPr marT="45703" marB="457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29714" name="Picture 2">
            <a:extLst>
              <a:ext uri="{FF2B5EF4-FFF2-40B4-BE49-F238E27FC236}">
                <a16:creationId xmlns:a16="http://schemas.microsoft.com/office/drawing/2014/main" id="{6EC6C5D2-3D20-CA0D-A587-CD47322365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1900" y="3709988"/>
            <a:ext cx="5813425" cy="314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5" name="TextBox 4">
            <a:extLst>
              <a:ext uri="{FF2B5EF4-FFF2-40B4-BE49-F238E27FC236}">
                <a16:creationId xmlns:a16="http://schemas.microsoft.com/office/drawing/2014/main" id="{35090B8C-2D25-7A86-DED9-BB7A157BA3EC}"/>
              </a:ext>
            </a:extLst>
          </p:cNvPr>
          <p:cNvSpPr txBox="1">
            <a:spLocks noChangeArrowheads="1"/>
          </p:cNvSpPr>
          <p:nvPr/>
        </p:nvSpPr>
        <p:spPr bwMode="auto">
          <a:xfrm>
            <a:off x="8382000" y="3744913"/>
            <a:ext cx="2057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t>Fig. 1 in SoPR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E135D0FA-ADEA-1C02-A4DD-3E8BEF1235D9}"/>
              </a:ext>
            </a:extLst>
          </p:cNvPr>
          <p:cNvSpPr>
            <a:spLocks noGrp="1" noChangeArrowheads="1"/>
          </p:cNvSpPr>
          <p:nvPr>
            <p:ph type="title"/>
          </p:nvPr>
        </p:nvSpPr>
        <p:spPr>
          <a:xfrm>
            <a:off x="609600" y="0"/>
            <a:ext cx="10972800" cy="981075"/>
          </a:xfrm>
        </p:spPr>
        <p:txBody>
          <a:bodyPr/>
          <a:lstStyle/>
          <a:p>
            <a:r>
              <a:rPr lang="en-US" altLang="en-US"/>
              <a:t>Using Program water to maintain channel widths (4)</a:t>
            </a:r>
          </a:p>
        </p:txBody>
      </p:sp>
      <p:sp>
        <p:nvSpPr>
          <p:cNvPr id="31747" name="TextBox 8">
            <a:extLst>
              <a:ext uri="{FF2B5EF4-FFF2-40B4-BE49-F238E27FC236}">
                <a16:creationId xmlns:a16="http://schemas.microsoft.com/office/drawing/2014/main" id="{197C3245-3C70-7C16-E1CD-18331617F178}"/>
              </a:ext>
            </a:extLst>
          </p:cNvPr>
          <p:cNvSpPr txBox="1">
            <a:spLocks noChangeArrowheads="1"/>
          </p:cNvSpPr>
          <p:nvPr/>
        </p:nvSpPr>
        <p:spPr bwMode="auto">
          <a:xfrm>
            <a:off x="263525" y="6354763"/>
            <a:ext cx="54165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solidFill>
                  <a:srgbClr val="000000"/>
                </a:solidFill>
              </a:rPr>
              <a:t>Appendix 3 of WC Roost Site Selection Report</a:t>
            </a:r>
          </a:p>
        </p:txBody>
      </p:sp>
      <p:pic>
        <p:nvPicPr>
          <p:cNvPr id="31748" name="Picture 2">
            <a:extLst>
              <a:ext uri="{FF2B5EF4-FFF2-40B4-BE49-F238E27FC236}">
                <a16:creationId xmlns:a16="http://schemas.microsoft.com/office/drawing/2014/main" id="{E9FA74FD-ABB9-741E-9F9E-7A57BE5A4E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911225"/>
            <a:ext cx="7099300" cy="531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0556F0E9-4915-1B28-9669-113911358AE9}"/>
              </a:ext>
            </a:extLst>
          </p:cNvPr>
          <p:cNvSpPr txBox="1"/>
          <p:nvPr/>
        </p:nvSpPr>
        <p:spPr>
          <a:xfrm>
            <a:off x="6761163" y="1219200"/>
            <a:ext cx="2895600" cy="369888"/>
          </a:xfrm>
          <a:prstGeom prst="rect">
            <a:avLst/>
          </a:prstGeom>
          <a:solidFill>
            <a:schemeClr val="accent6"/>
          </a:solidFill>
        </p:spPr>
        <p:txBody>
          <a:bodyPr>
            <a:spAutoFit/>
          </a:bodyPr>
          <a:lstStyle/>
          <a:p>
            <a:pPr>
              <a:defRPr/>
            </a:pPr>
            <a:r>
              <a:rPr lang="en-US" dirty="0">
                <a:solidFill>
                  <a:srgbClr val="FFFFFF"/>
                </a:solidFill>
              </a:rPr>
              <a:t>Available channel widths</a:t>
            </a:r>
          </a:p>
        </p:txBody>
      </p:sp>
      <p:sp>
        <p:nvSpPr>
          <p:cNvPr id="8" name="TextBox 7">
            <a:extLst>
              <a:ext uri="{FF2B5EF4-FFF2-40B4-BE49-F238E27FC236}">
                <a16:creationId xmlns:a16="http://schemas.microsoft.com/office/drawing/2014/main" id="{048EB673-80FE-567D-F7E3-F39DDD2501EC}"/>
              </a:ext>
            </a:extLst>
          </p:cNvPr>
          <p:cNvSpPr txBox="1"/>
          <p:nvPr/>
        </p:nvSpPr>
        <p:spPr>
          <a:xfrm>
            <a:off x="6761163" y="1809750"/>
            <a:ext cx="2895600" cy="369888"/>
          </a:xfrm>
          <a:prstGeom prst="rect">
            <a:avLst/>
          </a:prstGeom>
          <a:solidFill>
            <a:schemeClr val="accent1">
              <a:lumMod val="75000"/>
            </a:schemeClr>
          </a:solidFill>
        </p:spPr>
        <p:txBody>
          <a:bodyPr>
            <a:spAutoFit/>
          </a:bodyPr>
          <a:lstStyle/>
          <a:p>
            <a:pPr>
              <a:defRPr/>
            </a:pPr>
            <a:r>
              <a:rPr lang="en-US" dirty="0">
                <a:solidFill>
                  <a:srgbClr val="FFFFFF"/>
                </a:solidFill>
              </a:rPr>
              <a:t>Channel widths at roosts</a:t>
            </a:r>
          </a:p>
        </p:txBody>
      </p:sp>
      <p:sp>
        <p:nvSpPr>
          <p:cNvPr id="31751" name="TextBox 1">
            <a:extLst>
              <a:ext uri="{FF2B5EF4-FFF2-40B4-BE49-F238E27FC236}">
                <a16:creationId xmlns:a16="http://schemas.microsoft.com/office/drawing/2014/main" id="{3CAF2EA8-6C26-B2B1-FB72-A43E9AF6A7C8}"/>
              </a:ext>
            </a:extLst>
          </p:cNvPr>
          <p:cNvSpPr txBox="1">
            <a:spLocks noChangeArrowheads="1"/>
          </p:cNvSpPr>
          <p:nvPr/>
        </p:nvSpPr>
        <p:spPr bwMode="auto">
          <a:xfrm>
            <a:off x="825500" y="941388"/>
            <a:ext cx="1371600" cy="6477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Over to Jennifer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4EF1130C-433A-2BCE-D5D2-CD2C39339B96}"/>
              </a:ext>
            </a:extLst>
          </p:cNvPr>
          <p:cNvSpPr>
            <a:spLocks noGrp="1" noChangeArrowheads="1"/>
          </p:cNvSpPr>
          <p:nvPr>
            <p:ph type="title"/>
          </p:nvPr>
        </p:nvSpPr>
        <p:spPr>
          <a:xfrm>
            <a:off x="609600" y="0"/>
            <a:ext cx="10972800" cy="1143000"/>
          </a:xfrm>
        </p:spPr>
        <p:txBody>
          <a:bodyPr/>
          <a:lstStyle/>
          <a:p>
            <a:r>
              <a:rPr lang="en-US" altLang="en-US"/>
              <a:t>Managing </a:t>
            </a:r>
            <a:r>
              <a:rPr lang="en-US" altLang="en-US" i="1"/>
              <a:t>Phragmites</a:t>
            </a:r>
            <a:r>
              <a:rPr lang="en-US" altLang="en-US"/>
              <a:t> to maintain WC habitat (1)</a:t>
            </a:r>
          </a:p>
        </p:txBody>
      </p:sp>
      <p:graphicFrame>
        <p:nvGraphicFramePr>
          <p:cNvPr id="4" name="Content Placeholder 3">
            <a:extLst>
              <a:ext uri="{FF2B5EF4-FFF2-40B4-BE49-F238E27FC236}">
                <a16:creationId xmlns:a16="http://schemas.microsoft.com/office/drawing/2014/main" id="{5F1B08C2-BF51-4B84-50A6-0EA5E22131DD}"/>
              </a:ext>
            </a:extLst>
          </p:cNvPr>
          <p:cNvGraphicFramePr>
            <a:graphicFrameLocks noGrp="1"/>
          </p:cNvGraphicFramePr>
          <p:nvPr>
            <p:ph idx="1"/>
          </p:nvPr>
        </p:nvGraphicFramePr>
        <p:xfrm>
          <a:off x="457200" y="954088"/>
          <a:ext cx="11353800" cy="3005137"/>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0000"/>
                    </a:ext>
                  </a:extLst>
                </a:gridCol>
                <a:gridCol w="9296400">
                  <a:extLst>
                    <a:ext uri="{9D8B030D-6E8A-4147-A177-3AD203B41FA5}">
                      <a16:colId xmlns:a16="http://schemas.microsoft.com/office/drawing/2014/main" val="20001"/>
                    </a:ext>
                  </a:extLst>
                </a:gridCol>
              </a:tblGrid>
              <a:tr h="639968">
                <a:tc>
                  <a:txBody>
                    <a:bodyPr/>
                    <a:lstStyle/>
                    <a:p>
                      <a:r>
                        <a:rPr lang="en-US" sz="1800" dirty="0">
                          <a:solidFill>
                            <a:srgbClr val="000066"/>
                          </a:solidFill>
                        </a:rPr>
                        <a:t>Decision Makers’ Needs</a:t>
                      </a: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39968">
                <a:tc rowSpan="4">
                  <a:txBody>
                    <a:bodyPr/>
                    <a:lstStyle/>
                    <a:p>
                      <a:r>
                        <a:rPr lang="en-US" sz="1800" i="1" kern="1200" dirty="0">
                          <a:solidFill>
                            <a:schemeClr val="dk1"/>
                          </a:solidFill>
                          <a:effectLst/>
                          <a:latin typeface="+mn-lt"/>
                          <a:ea typeface="+mn-ea"/>
                          <a:cs typeface="+mn-cs"/>
                        </a:rPr>
                        <a:t>EBQ #2. How effective is Program mgmt. of Phragmites for maintaining suitable WC roosting habitat?</a:t>
                      </a:r>
                      <a:endParaRPr lang="en-US" sz="1800" kern="1200" dirty="0">
                        <a:solidFill>
                          <a:schemeClr val="dk1"/>
                        </a:solidFill>
                        <a:effectLst/>
                        <a:latin typeface="+mn-lt"/>
                        <a:ea typeface="+mn-ea"/>
                        <a:cs typeface="+mn-cs"/>
                      </a:endParaRP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2a. Will 2025 evaluation address past inconsistencies in herbicide application, and consequences for assessing effectiveness? How to resolve in future? </a:t>
                      </a: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65647">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39968">
                <a:tc vMerge="1">
                  <a:txBody>
                    <a:bodyPr/>
                    <a:lstStyle/>
                    <a:p>
                      <a:endParaRPr lang="en-US" sz="1800" kern="1200" dirty="0">
                        <a:solidFill>
                          <a:schemeClr val="dk1"/>
                        </a:solidFill>
                        <a:effectLst/>
                        <a:latin typeface="+mn-lt"/>
                        <a:ea typeface="+mn-ea"/>
                        <a:cs typeface="+mn-cs"/>
                      </a:endParaRP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19587">
                <a:tc vMerge="1">
                  <a:txBody>
                    <a:bodyPr/>
                    <a:lstStyle/>
                    <a:p>
                      <a:endParaRPr lang="en-US" sz="1800" kern="1200" dirty="0">
                        <a:solidFill>
                          <a:schemeClr val="dk1"/>
                        </a:solidFill>
                        <a:effectLst/>
                        <a:latin typeface="+mn-lt"/>
                        <a:ea typeface="+mn-ea"/>
                        <a:cs typeface="+mn-cs"/>
                      </a:endParaRP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33812" name="Picture 6">
            <a:extLst>
              <a:ext uri="{FF2B5EF4-FFF2-40B4-BE49-F238E27FC236}">
                <a16:creationId xmlns:a16="http://schemas.microsoft.com/office/drawing/2014/main" id="{16A03B25-78AA-CFE0-BEBB-B041737DD8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22580"/>
          <a:stretch>
            <a:fillRect/>
          </a:stretch>
        </p:blipFill>
        <p:spPr bwMode="auto">
          <a:xfrm>
            <a:off x="228600" y="4127500"/>
            <a:ext cx="3657600"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3" name="Picture 7">
            <a:extLst>
              <a:ext uri="{FF2B5EF4-FFF2-40B4-BE49-F238E27FC236}">
                <a16:creationId xmlns:a16="http://schemas.microsoft.com/office/drawing/2014/main" id="{5656E066-04B7-1682-2398-5EED46DF1E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4140200"/>
            <a:ext cx="3886200" cy="262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4" name="Picture 1">
            <a:extLst>
              <a:ext uri="{FF2B5EF4-FFF2-40B4-BE49-F238E27FC236}">
                <a16:creationId xmlns:a16="http://schemas.microsoft.com/office/drawing/2014/main" id="{95CD311F-9049-01D7-0CC8-5DBEADDAC0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23589"/>
          <a:stretch>
            <a:fillRect/>
          </a:stretch>
        </p:blipFill>
        <p:spPr bwMode="auto">
          <a:xfrm>
            <a:off x="7924800" y="4191000"/>
            <a:ext cx="4114800" cy="189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15" name="TextBox 2">
            <a:extLst>
              <a:ext uri="{FF2B5EF4-FFF2-40B4-BE49-F238E27FC236}">
                <a16:creationId xmlns:a16="http://schemas.microsoft.com/office/drawing/2014/main" id="{577E84F7-108E-05A1-91AF-0B2641100B5D}"/>
              </a:ext>
            </a:extLst>
          </p:cNvPr>
          <p:cNvSpPr txBox="1">
            <a:spLocks noChangeArrowheads="1"/>
          </p:cNvSpPr>
          <p:nvPr/>
        </p:nvSpPr>
        <p:spPr bwMode="auto">
          <a:xfrm>
            <a:off x="8534400" y="6096000"/>
            <a:ext cx="3276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latin typeface="Aptos" panose="020B0004020202020204" pitchFamily="34" charset="0"/>
                <a:cs typeface="Aptos" panose="020B0004020202020204" pitchFamily="34" charset="0"/>
              </a:rPr>
              <a:t>Chapman; October 2023</a:t>
            </a:r>
            <a:endParaRPr lang="en-US" altLang="en-US" sz="18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EE7FB853-C125-4FB2-6E7A-A0AF754CC015}"/>
              </a:ext>
            </a:extLst>
          </p:cNvPr>
          <p:cNvSpPr>
            <a:spLocks noGrp="1" noChangeArrowheads="1"/>
          </p:cNvSpPr>
          <p:nvPr>
            <p:ph type="title"/>
          </p:nvPr>
        </p:nvSpPr>
        <p:spPr>
          <a:xfrm>
            <a:off x="609600" y="0"/>
            <a:ext cx="10972800" cy="1143000"/>
          </a:xfrm>
        </p:spPr>
        <p:txBody>
          <a:bodyPr/>
          <a:lstStyle/>
          <a:p>
            <a:r>
              <a:rPr lang="en-US" altLang="en-US"/>
              <a:t>Managing </a:t>
            </a:r>
            <a:r>
              <a:rPr lang="en-US" altLang="en-US" i="1"/>
              <a:t>Phragmites</a:t>
            </a:r>
            <a:r>
              <a:rPr lang="en-US" altLang="en-US"/>
              <a:t> to maintain WC habitat (2)</a:t>
            </a:r>
          </a:p>
        </p:txBody>
      </p:sp>
      <p:graphicFrame>
        <p:nvGraphicFramePr>
          <p:cNvPr id="4" name="Content Placeholder 3">
            <a:extLst>
              <a:ext uri="{FF2B5EF4-FFF2-40B4-BE49-F238E27FC236}">
                <a16:creationId xmlns:a16="http://schemas.microsoft.com/office/drawing/2014/main" id="{5133B710-4AD9-BC1C-9D15-10DECFE02429}"/>
              </a:ext>
            </a:extLst>
          </p:cNvPr>
          <p:cNvGraphicFramePr>
            <a:graphicFrameLocks noGrp="1"/>
          </p:cNvGraphicFramePr>
          <p:nvPr>
            <p:ph idx="1"/>
          </p:nvPr>
        </p:nvGraphicFramePr>
        <p:xfrm>
          <a:off x="457200" y="954088"/>
          <a:ext cx="11353800" cy="3279775"/>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0000"/>
                    </a:ext>
                  </a:extLst>
                </a:gridCol>
                <a:gridCol w="9296400">
                  <a:extLst>
                    <a:ext uri="{9D8B030D-6E8A-4147-A177-3AD203B41FA5}">
                      <a16:colId xmlns:a16="http://schemas.microsoft.com/office/drawing/2014/main" val="20001"/>
                    </a:ext>
                  </a:extLst>
                </a:gridCol>
              </a:tblGrid>
              <a:tr h="640030">
                <a:tc>
                  <a:txBody>
                    <a:bodyPr/>
                    <a:lstStyle/>
                    <a:p>
                      <a:r>
                        <a:rPr lang="en-US" sz="1800" dirty="0">
                          <a:solidFill>
                            <a:srgbClr val="000066"/>
                          </a:solidFill>
                        </a:rPr>
                        <a:t>Decision Makers’ Needs</a:t>
                      </a:r>
                    </a:p>
                  </a:txBody>
                  <a:tcPr marT="45667" marB="456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667" marB="456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40030">
                <a:tc rowSpan="4">
                  <a:txBody>
                    <a:bodyPr/>
                    <a:lstStyle/>
                    <a:p>
                      <a:r>
                        <a:rPr lang="en-US" sz="1800" i="1" kern="1200" dirty="0">
                          <a:solidFill>
                            <a:schemeClr val="dk1"/>
                          </a:solidFill>
                          <a:effectLst/>
                          <a:latin typeface="+mn-lt"/>
                          <a:ea typeface="+mn-ea"/>
                          <a:cs typeface="+mn-cs"/>
                        </a:rPr>
                        <a:t>EBQ #2. How effective is Program mgmt. of Phragmites for maintaining suitable WC roosting habitat?</a:t>
                      </a:r>
                      <a:endParaRPr lang="en-US" sz="1800" kern="1200" dirty="0">
                        <a:solidFill>
                          <a:schemeClr val="dk1"/>
                        </a:solidFill>
                        <a:effectLst/>
                        <a:latin typeface="+mn-lt"/>
                        <a:ea typeface="+mn-ea"/>
                        <a:cs typeface="+mn-cs"/>
                      </a:endParaRPr>
                    </a:p>
                  </a:txBody>
                  <a:tcPr marT="45667" marB="456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67" marB="456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028">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2b. Clarify to everyone that management objective is maintaining channel widths, not increasing them.  </a:t>
                      </a:r>
                    </a:p>
                  </a:txBody>
                  <a:tcPr marT="45667" marB="456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030">
                <a:tc vMerge="1">
                  <a:txBody>
                    <a:bodyPr/>
                    <a:lstStyle/>
                    <a:p>
                      <a:endParaRPr lang="en-US" sz="1800" kern="1200" dirty="0">
                        <a:solidFill>
                          <a:schemeClr val="dk1"/>
                        </a:solidFill>
                        <a:effectLst/>
                        <a:latin typeface="+mn-lt"/>
                        <a:ea typeface="+mn-ea"/>
                        <a:cs typeface="+mn-cs"/>
                      </a:endParaRP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67" marB="456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19657">
                <a:tc vMerge="1">
                  <a:txBody>
                    <a:bodyPr/>
                    <a:lstStyle/>
                    <a:p>
                      <a:endParaRPr lang="en-US" sz="1800" kern="1200" dirty="0">
                        <a:solidFill>
                          <a:schemeClr val="dk1"/>
                        </a:solidFill>
                        <a:effectLst/>
                        <a:latin typeface="+mn-lt"/>
                        <a:ea typeface="+mn-ea"/>
                        <a:cs typeface="+mn-cs"/>
                      </a:endParaRP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67" marB="456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35860" name="Picture 6">
            <a:extLst>
              <a:ext uri="{FF2B5EF4-FFF2-40B4-BE49-F238E27FC236}">
                <a16:creationId xmlns:a16="http://schemas.microsoft.com/office/drawing/2014/main" id="{C007FF6F-3BC9-B961-01FA-0B7B4B0DDC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22580"/>
          <a:stretch>
            <a:fillRect/>
          </a:stretch>
        </p:blipFill>
        <p:spPr bwMode="auto">
          <a:xfrm>
            <a:off x="228600" y="4127500"/>
            <a:ext cx="3657600"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1" name="Picture 7">
            <a:extLst>
              <a:ext uri="{FF2B5EF4-FFF2-40B4-BE49-F238E27FC236}">
                <a16:creationId xmlns:a16="http://schemas.microsoft.com/office/drawing/2014/main" id="{3C7841AF-48A0-5313-AE4B-7ABCD96BE7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4140200"/>
            <a:ext cx="3886200" cy="262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2" name="Picture 1">
            <a:extLst>
              <a:ext uri="{FF2B5EF4-FFF2-40B4-BE49-F238E27FC236}">
                <a16:creationId xmlns:a16="http://schemas.microsoft.com/office/drawing/2014/main" id="{F68E775B-D47E-3EC7-8C26-96BF2A35EC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23589"/>
          <a:stretch>
            <a:fillRect/>
          </a:stretch>
        </p:blipFill>
        <p:spPr bwMode="auto">
          <a:xfrm>
            <a:off x="7924800" y="4191000"/>
            <a:ext cx="4114800" cy="189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63" name="TextBox 2">
            <a:extLst>
              <a:ext uri="{FF2B5EF4-FFF2-40B4-BE49-F238E27FC236}">
                <a16:creationId xmlns:a16="http://schemas.microsoft.com/office/drawing/2014/main" id="{185F158D-B74F-2F56-FE4F-EB283573B7A8}"/>
              </a:ext>
            </a:extLst>
          </p:cNvPr>
          <p:cNvSpPr txBox="1">
            <a:spLocks noChangeArrowheads="1"/>
          </p:cNvSpPr>
          <p:nvPr/>
        </p:nvSpPr>
        <p:spPr bwMode="auto">
          <a:xfrm>
            <a:off x="8534400" y="6096000"/>
            <a:ext cx="3276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latin typeface="Aptos" panose="020B0004020202020204" pitchFamily="34" charset="0"/>
                <a:cs typeface="Aptos" panose="020B0004020202020204" pitchFamily="34" charset="0"/>
              </a:rPr>
              <a:t>Chapman; October 2023</a:t>
            </a:r>
            <a:endParaRPr lang="en-US" altLang="en-US" sz="18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70A7BDB1-5FD2-64F7-1C27-3152675B33FE}"/>
              </a:ext>
            </a:extLst>
          </p:cNvPr>
          <p:cNvSpPr>
            <a:spLocks noGrp="1" noChangeArrowheads="1"/>
          </p:cNvSpPr>
          <p:nvPr>
            <p:ph type="title"/>
          </p:nvPr>
        </p:nvSpPr>
        <p:spPr>
          <a:xfrm>
            <a:off x="609600" y="0"/>
            <a:ext cx="10972800" cy="1143000"/>
          </a:xfrm>
        </p:spPr>
        <p:txBody>
          <a:bodyPr/>
          <a:lstStyle/>
          <a:p>
            <a:r>
              <a:rPr lang="en-US" altLang="en-US"/>
              <a:t>Managing </a:t>
            </a:r>
            <a:r>
              <a:rPr lang="en-US" altLang="en-US" i="1"/>
              <a:t>Phragmites</a:t>
            </a:r>
            <a:r>
              <a:rPr lang="en-US" altLang="en-US"/>
              <a:t> to maintain WC habitat (3)</a:t>
            </a:r>
          </a:p>
        </p:txBody>
      </p:sp>
      <p:graphicFrame>
        <p:nvGraphicFramePr>
          <p:cNvPr id="4" name="Content Placeholder 3">
            <a:extLst>
              <a:ext uri="{FF2B5EF4-FFF2-40B4-BE49-F238E27FC236}">
                <a16:creationId xmlns:a16="http://schemas.microsoft.com/office/drawing/2014/main" id="{7DA83714-263E-BD84-3481-E6F43486247D}"/>
              </a:ext>
            </a:extLst>
          </p:cNvPr>
          <p:cNvGraphicFramePr>
            <a:graphicFrameLocks noGrp="1"/>
          </p:cNvGraphicFramePr>
          <p:nvPr>
            <p:ph idx="1"/>
          </p:nvPr>
        </p:nvGraphicFramePr>
        <p:xfrm>
          <a:off x="457200" y="954088"/>
          <a:ext cx="11353800" cy="3005137"/>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0000"/>
                    </a:ext>
                  </a:extLst>
                </a:gridCol>
                <a:gridCol w="9296400">
                  <a:extLst>
                    <a:ext uri="{9D8B030D-6E8A-4147-A177-3AD203B41FA5}">
                      <a16:colId xmlns:a16="http://schemas.microsoft.com/office/drawing/2014/main" val="20001"/>
                    </a:ext>
                  </a:extLst>
                </a:gridCol>
              </a:tblGrid>
              <a:tr h="639968">
                <a:tc>
                  <a:txBody>
                    <a:bodyPr/>
                    <a:lstStyle/>
                    <a:p>
                      <a:r>
                        <a:rPr lang="en-US" sz="1800" dirty="0">
                          <a:solidFill>
                            <a:srgbClr val="000066"/>
                          </a:solidFill>
                        </a:rPr>
                        <a:t>Decision Makers’ Needs</a:t>
                      </a: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39968">
                <a:tc rowSpan="4">
                  <a:txBody>
                    <a:bodyPr/>
                    <a:lstStyle/>
                    <a:p>
                      <a:r>
                        <a:rPr lang="en-US" sz="1800" i="1" kern="1200" dirty="0">
                          <a:solidFill>
                            <a:schemeClr val="dk1"/>
                          </a:solidFill>
                          <a:effectLst/>
                          <a:latin typeface="+mn-lt"/>
                          <a:ea typeface="+mn-ea"/>
                          <a:cs typeface="+mn-cs"/>
                        </a:rPr>
                        <a:t>EBQ #2. How effective is Program mgmt. of Phragmites for maintaining suitable WC roosting habitat?</a:t>
                      </a:r>
                      <a:endParaRPr lang="en-US" sz="1800" kern="1200" dirty="0">
                        <a:solidFill>
                          <a:schemeClr val="dk1"/>
                        </a:solidFill>
                        <a:effectLst/>
                        <a:latin typeface="+mn-lt"/>
                        <a:ea typeface="+mn-ea"/>
                        <a:cs typeface="+mn-cs"/>
                      </a:endParaRP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65647">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39968">
                <a:tc vMerge="1">
                  <a:txBody>
                    <a:bodyPr/>
                    <a:lstStyle/>
                    <a:p>
                      <a:endParaRPr lang="en-US" sz="1800" kern="1200" dirty="0">
                        <a:solidFill>
                          <a:schemeClr val="dk1"/>
                        </a:solidFill>
                        <a:effectLst/>
                        <a:latin typeface="+mn-lt"/>
                        <a:ea typeface="+mn-ea"/>
                        <a:cs typeface="+mn-cs"/>
                      </a:endParaRP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2c. Simultaneously assess relative effectiveness of inundation flows, mechanical mgmt. and herbicide [all parts of Program management]. </a:t>
                      </a: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19587">
                <a:tc vMerge="1">
                  <a:txBody>
                    <a:bodyPr/>
                    <a:lstStyle/>
                    <a:p>
                      <a:endParaRPr lang="en-US" sz="1800" kern="1200" dirty="0">
                        <a:solidFill>
                          <a:schemeClr val="dk1"/>
                        </a:solidFill>
                        <a:effectLst/>
                        <a:latin typeface="+mn-lt"/>
                        <a:ea typeface="+mn-ea"/>
                        <a:cs typeface="+mn-cs"/>
                      </a:endParaRP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37908" name="Picture 6">
            <a:extLst>
              <a:ext uri="{FF2B5EF4-FFF2-40B4-BE49-F238E27FC236}">
                <a16:creationId xmlns:a16="http://schemas.microsoft.com/office/drawing/2014/main" id="{854952FD-6F85-7BBA-E112-BECBCDA768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22580"/>
          <a:stretch>
            <a:fillRect/>
          </a:stretch>
        </p:blipFill>
        <p:spPr bwMode="auto">
          <a:xfrm>
            <a:off x="228600" y="4127500"/>
            <a:ext cx="3657600"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9" name="Picture 7">
            <a:extLst>
              <a:ext uri="{FF2B5EF4-FFF2-40B4-BE49-F238E27FC236}">
                <a16:creationId xmlns:a16="http://schemas.microsoft.com/office/drawing/2014/main" id="{7EAE9109-494E-BBDE-08C5-8D5470FD22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4140200"/>
            <a:ext cx="3886200" cy="262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0" name="Picture 1">
            <a:extLst>
              <a:ext uri="{FF2B5EF4-FFF2-40B4-BE49-F238E27FC236}">
                <a16:creationId xmlns:a16="http://schemas.microsoft.com/office/drawing/2014/main" id="{574555CB-31AE-812C-BBE7-82F3E3B4E4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23589"/>
          <a:stretch>
            <a:fillRect/>
          </a:stretch>
        </p:blipFill>
        <p:spPr bwMode="auto">
          <a:xfrm>
            <a:off x="7924800" y="4191000"/>
            <a:ext cx="4114800" cy="189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11" name="TextBox 2">
            <a:extLst>
              <a:ext uri="{FF2B5EF4-FFF2-40B4-BE49-F238E27FC236}">
                <a16:creationId xmlns:a16="http://schemas.microsoft.com/office/drawing/2014/main" id="{51E100EF-0866-4B20-76E3-8A91C2DF8998}"/>
              </a:ext>
            </a:extLst>
          </p:cNvPr>
          <p:cNvSpPr txBox="1">
            <a:spLocks noChangeArrowheads="1"/>
          </p:cNvSpPr>
          <p:nvPr/>
        </p:nvSpPr>
        <p:spPr bwMode="auto">
          <a:xfrm>
            <a:off x="8534400" y="6096000"/>
            <a:ext cx="3276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latin typeface="Aptos" panose="020B0004020202020204" pitchFamily="34" charset="0"/>
                <a:cs typeface="Aptos" panose="020B0004020202020204" pitchFamily="34" charset="0"/>
              </a:rPr>
              <a:t>Chapman; October 2023</a:t>
            </a:r>
            <a:endParaRPr lang="en-US" altLang="en-US" sz="18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6597E0BB-7941-B124-12DF-DEC23612449C}"/>
              </a:ext>
            </a:extLst>
          </p:cNvPr>
          <p:cNvSpPr>
            <a:spLocks noGrp="1" noChangeArrowheads="1"/>
          </p:cNvSpPr>
          <p:nvPr>
            <p:ph type="title"/>
          </p:nvPr>
        </p:nvSpPr>
        <p:spPr>
          <a:xfrm>
            <a:off x="609600" y="0"/>
            <a:ext cx="10972800" cy="1143000"/>
          </a:xfrm>
        </p:spPr>
        <p:txBody>
          <a:bodyPr/>
          <a:lstStyle/>
          <a:p>
            <a:r>
              <a:rPr lang="en-US" altLang="en-US"/>
              <a:t>Managing </a:t>
            </a:r>
            <a:r>
              <a:rPr lang="en-US" altLang="en-US" i="1"/>
              <a:t>Phragmites</a:t>
            </a:r>
            <a:r>
              <a:rPr lang="en-US" altLang="en-US"/>
              <a:t> to maintain WC habitat (4)</a:t>
            </a:r>
          </a:p>
        </p:txBody>
      </p:sp>
      <p:graphicFrame>
        <p:nvGraphicFramePr>
          <p:cNvPr id="4" name="Content Placeholder 3">
            <a:extLst>
              <a:ext uri="{FF2B5EF4-FFF2-40B4-BE49-F238E27FC236}">
                <a16:creationId xmlns:a16="http://schemas.microsoft.com/office/drawing/2014/main" id="{44704907-EB36-1077-C077-042441967C19}"/>
              </a:ext>
            </a:extLst>
          </p:cNvPr>
          <p:cNvGraphicFramePr>
            <a:graphicFrameLocks noGrp="1"/>
          </p:cNvGraphicFramePr>
          <p:nvPr>
            <p:ph idx="1"/>
          </p:nvPr>
        </p:nvGraphicFramePr>
        <p:xfrm>
          <a:off x="457200" y="954088"/>
          <a:ext cx="11353800" cy="3005137"/>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0000"/>
                    </a:ext>
                  </a:extLst>
                </a:gridCol>
                <a:gridCol w="9296400">
                  <a:extLst>
                    <a:ext uri="{9D8B030D-6E8A-4147-A177-3AD203B41FA5}">
                      <a16:colId xmlns:a16="http://schemas.microsoft.com/office/drawing/2014/main" val="20001"/>
                    </a:ext>
                  </a:extLst>
                </a:gridCol>
              </a:tblGrid>
              <a:tr h="639968">
                <a:tc>
                  <a:txBody>
                    <a:bodyPr/>
                    <a:lstStyle/>
                    <a:p>
                      <a:r>
                        <a:rPr lang="en-US" sz="1800" dirty="0">
                          <a:solidFill>
                            <a:srgbClr val="000066"/>
                          </a:solidFill>
                        </a:rPr>
                        <a:t>Decision Makers’ Needs</a:t>
                      </a: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39968">
                <a:tc rowSpan="4">
                  <a:txBody>
                    <a:bodyPr/>
                    <a:lstStyle/>
                    <a:p>
                      <a:r>
                        <a:rPr lang="en-US" sz="1800" i="1" kern="1200" dirty="0">
                          <a:solidFill>
                            <a:schemeClr val="dk1"/>
                          </a:solidFill>
                          <a:effectLst/>
                          <a:latin typeface="+mn-lt"/>
                          <a:ea typeface="+mn-ea"/>
                          <a:cs typeface="+mn-cs"/>
                        </a:rPr>
                        <a:t>EBQ #2. How effective is Program mgmt. of Phragmites for maintaining suitable WC roosting habitat?</a:t>
                      </a:r>
                      <a:endParaRPr lang="en-US" sz="1800" kern="1200" dirty="0">
                        <a:solidFill>
                          <a:schemeClr val="dk1"/>
                        </a:solidFill>
                        <a:effectLst/>
                        <a:latin typeface="+mn-lt"/>
                        <a:ea typeface="+mn-ea"/>
                        <a:cs typeface="+mn-cs"/>
                      </a:endParaRP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65647">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39968">
                <a:tc vMerge="1">
                  <a:txBody>
                    <a:bodyPr/>
                    <a:lstStyle/>
                    <a:p>
                      <a:endParaRPr lang="en-US" sz="1800" kern="1200" dirty="0">
                        <a:solidFill>
                          <a:schemeClr val="dk1"/>
                        </a:solidFill>
                        <a:effectLst/>
                        <a:latin typeface="+mn-lt"/>
                        <a:ea typeface="+mn-ea"/>
                        <a:cs typeface="+mn-cs"/>
                      </a:endParaRP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19587">
                <a:tc vMerge="1">
                  <a:txBody>
                    <a:bodyPr/>
                    <a:lstStyle/>
                    <a:p>
                      <a:endParaRPr lang="en-US" sz="1800" kern="1200" dirty="0">
                        <a:solidFill>
                          <a:schemeClr val="dk1"/>
                        </a:solidFill>
                        <a:effectLst/>
                        <a:latin typeface="+mn-lt"/>
                        <a:ea typeface="+mn-ea"/>
                        <a:cs typeface="+mn-cs"/>
                      </a:endParaRPr>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2d. </a:t>
                      </a:r>
                      <a:r>
                        <a:rPr lang="en-US" sz="1800" kern="1200" dirty="0">
                          <a:solidFill>
                            <a:schemeClr val="dk1"/>
                          </a:solidFill>
                          <a:effectLst/>
                          <a:latin typeface="+mn-lt"/>
                          <a:ea typeface="+mn-ea"/>
                          <a:cs typeface="+mn-cs"/>
                        </a:rPr>
                        <a:t>Take advantage of spatial contrast in the level of inundation, using variation in channel widths, morphology, and tributary inputs. Think more about flow split at Rowe Sanctuary.</a:t>
                      </a:r>
                      <a:endParaRPr lang="en-US" sz="1800" dirty="0"/>
                    </a:p>
                  </a:txBody>
                  <a:tcPr marT="45663" marB="4566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39956" name="Picture 6">
            <a:extLst>
              <a:ext uri="{FF2B5EF4-FFF2-40B4-BE49-F238E27FC236}">
                <a16:creationId xmlns:a16="http://schemas.microsoft.com/office/drawing/2014/main" id="{FAC907D7-1CB7-9888-4EBD-16CAA4DB55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22580"/>
          <a:stretch>
            <a:fillRect/>
          </a:stretch>
        </p:blipFill>
        <p:spPr bwMode="auto">
          <a:xfrm>
            <a:off x="228600" y="4127500"/>
            <a:ext cx="3657600"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7" name="Picture 7">
            <a:extLst>
              <a:ext uri="{FF2B5EF4-FFF2-40B4-BE49-F238E27FC236}">
                <a16:creationId xmlns:a16="http://schemas.microsoft.com/office/drawing/2014/main" id="{66B55092-C4D4-EFC6-4F20-A202D336E2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4140200"/>
            <a:ext cx="3886200" cy="262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8" name="Picture 1">
            <a:extLst>
              <a:ext uri="{FF2B5EF4-FFF2-40B4-BE49-F238E27FC236}">
                <a16:creationId xmlns:a16="http://schemas.microsoft.com/office/drawing/2014/main" id="{542E9187-656C-CE37-2BC8-BFFB236D79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23589"/>
          <a:stretch>
            <a:fillRect/>
          </a:stretch>
        </p:blipFill>
        <p:spPr bwMode="auto">
          <a:xfrm>
            <a:off x="7924800" y="4191000"/>
            <a:ext cx="4114800" cy="189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9" name="TextBox 2">
            <a:extLst>
              <a:ext uri="{FF2B5EF4-FFF2-40B4-BE49-F238E27FC236}">
                <a16:creationId xmlns:a16="http://schemas.microsoft.com/office/drawing/2014/main" id="{88EE04D5-49C2-5916-7523-F9DB2D882A99}"/>
              </a:ext>
            </a:extLst>
          </p:cNvPr>
          <p:cNvSpPr txBox="1">
            <a:spLocks noChangeArrowheads="1"/>
          </p:cNvSpPr>
          <p:nvPr/>
        </p:nvSpPr>
        <p:spPr bwMode="auto">
          <a:xfrm>
            <a:off x="8534400" y="6096000"/>
            <a:ext cx="3276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latin typeface="Aptos" panose="020B0004020202020204" pitchFamily="34" charset="0"/>
                <a:cs typeface="Aptos" panose="020B0004020202020204" pitchFamily="34" charset="0"/>
              </a:rPr>
              <a:t>Chapman; October 2023</a:t>
            </a:r>
            <a:endParaRPr lang="en-US" altLang="en-US" sz="18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8311B926-025F-82A3-87CC-2423A4CD056D}"/>
              </a:ext>
            </a:extLst>
          </p:cNvPr>
          <p:cNvSpPr>
            <a:spLocks noGrp="1" noChangeArrowheads="1"/>
          </p:cNvSpPr>
          <p:nvPr>
            <p:ph type="title"/>
          </p:nvPr>
        </p:nvSpPr>
        <p:spPr>
          <a:xfrm>
            <a:off x="609600" y="0"/>
            <a:ext cx="10972800" cy="1143000"/>
          </a:xfrm>
        </p:spPr>
        <p:txBody>
          <a:bodyPr/>
          <a:lstStyle/>
          <a:p>
            <a:r>
              <a:rPr lang="en-US" altLang="en-US"/>
              <a:t>Sediment augmentation to maintain WC habitat (1)</a:t>
            </a:r>
          </a:p>
        </p:txBody>
      </p:sp>
      <p:graphicFrame>
        <p:nvGraphicFramePr>
          <p:cNvPr id="4" name="Content Placeholder 3">
            <a:extLst>
              <a:ext uri="{FF2B5EF4-FFF2-40B4-BE49-F238E27FC236}">
                <a16:creationId xmlns:a16="http://schemas.microsoft.com/office/drawing/2014/main" id="{F5A76724-722C-40C1-3C5A-424FDCEC3D9A}"/>
              </a:ext>
            </a:extLst>
          </p:cNvPr>
          <p:cNvGraphicFramePr>
            <a:graphicFrameLocks noGrp="1"/>
          </p:cNvGraphicFramePr>
          <p:nvPr>
            <p:ph idx="1"/>
          </p:nvPr>
        </p:nvGraphicFramePr>
        <p:xfrm>
          <a:off x="457200" y="954088"/>
          <a:ext cx="11353800" cy="3052762"/>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0000"/>
                    </a:ext>
                  </a:extLst>
                </a:gridCol>
                <a:gridCol w="9296400">
                  <a:extLst>
                    <a:ext uri="{9D8B030D-6E8A-4147-A177-3AD203B41FA5}">
                      <a16:colId xmlns:a16="http://schemas.microsoft.com/office/drawing/2014/main" val="20001"/>
                    </a:ext>
                  </a:extLst>
                </a:gridCol>
              </a:tblGrid>
              <a:tr h="640118">
                <a:tc>
                  <a:txBody>
                    <a:bodyPr/>
                    <a:lstStyle/>
                    <a:p>
                      <a:r>
                        <a:rPr lang="en-US" sz="1800" dirty="0">
                          <a:solidFill>
                            <a:srgbClr val="000066"/>
                          </a:solidFill>
                        </a:rPr>
                        <a:t>Decision Makers’ Needs</a:t>
                      </a: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492291">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chemeClr val="dk1"/>
                          </a:solidFill>
                          <a:effectLst/>
                          <a:latin typeface="+mn-lt"/>
                          <a:ea typeface="+mn-ea"/>
                          <a:cs typeface="+mn-cs"/>
                        </a:rPr>
                        <a:t>EBQ #3. Is sediment augmentation necessary to create and/or maintain suitable WC habitat?</a:t>
                      </a:r>
                      <a:endParaRPr lang="en-US" sz="1800" kern="1200" dirty="0">
                        <a:solidFill>
                          <a:schemeClr val="dk1"/>
                        </a:solidFill>
                        <a:effectLst/>
                        <a:latin typeface="+mn-lt"/>
                        <a:ea typeface="+mn-ea"/>
                        <a:cs typeface="+mn-cs"/>
                      </a:endParaRP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3a. Data synthesis report is excellent. Will be even better after peer review.</a:t>
                      </a: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118">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11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11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42004" name="Picture 5">
            <a:extLst>
              <a:ext uri="{FF2B5EF4-FFF2-40B4-BE49-F238E27FC236}">
                <a16:creationId xmlns:a16="http://schemas.microsoft.com/office/drawing/2014/main" id="{3E0FA5A5-8488-7C60-6F3B-B0E26D7196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1690"/>
          <a:stretch>
            <a:fillRect/>
          </a:stretch>
        </p:blipFill>
        <p:spPr bwMode="auto">
          <a:xfrm>
            <a:off x="457200" y="4038600"/>
            <a:ext cx="10629900"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B2CF8A50-2D67-6311-A2C9-05503105E2F7}"/>
              </a:ext>
            </a:extLst>
          </p:cNvPr>
          <p:cNvSpPr>
            <a:spLocks noGrp="1" noChangeArrowheads="1"/>
          </p:cNvSpPr>
          <p:nvPr>
            <p:ph type="title"/>
          </p:nvPr>
        </p:nvSpPr>
        <p:spPr/>
        <p:txBody>
          <a:bodyPr/>
          <a:lstStyle/>
          <a:p>
            <a:pPr eaLnBrk="1" hangingPunct="1"/>
            <a:r>
              <a:rPr lang="en-US" altLang="en-US" sz="4000"/>
              <a:t>Making science relevant to decisions</a:t>
            </a:r>
          </a:p>
        </p:txBody>
      </p:sp>
      <p:grpSp>
        <p:nvGrpSpPr>
          <p:cNvPr id="7171" name="Group 25">
            <a:extLst>
              <a:ext uri="{FF2B5EF4-FFF2-40B4-BE49-F238E27FC236}">
                <a16:creationId xmlns:a16="http://schemas.microsoft.com/office/drawing/2014/main" id="{48C80656-E564-3E1A-EF5E-77891B037D76}"/>
              </a:ext>
            </a:extLst>
          </p:cNvPr>
          <p:cNvGrpSpPr>
            <a:grpSpLocks/>
          </p:cNvGrpSpPr>
          <p:nvPr/>
        </p:nvGrpSpPr>
        <p:grpSpPr bwMode="auto">
          <a:xfrm>
            <a:off x="7391400" y="2743200"/>
            <a:ext cx="2514600" cy="2133600"/>
            <a:chOff x="3696" y="1728"/>
            <a:chExt cx="1584" cy="1344"/>
          </a:xfrm>
        </p:grpSpPr>
        <p:sp>
          <p:nvSpPr>
            <p:cNvPr id="7188" name="Oval 7">
              <a:extLst>
                <a:ext uri="{FF2B5EF4-FFF2-40B4-BE49-F238E27FC236}">
                  <a16:creationId xmlns:a16="http://schemas.microsoft.com/office/drawing/2014/main" id="{5D5D4938-75FB-1309-FF60-F6CFCFF66311}"/>
                </a:ext>
              </a:extLst>
            </p:cNvPr>
            <p:cNvSpPr>
              <a:spLocks noChangeArrowheads="1"/>
            </p:cNvSpPr>
            <p:nvPr/>
          </p:nvSpPr>
          <p:spPr bwMode="auto">
            <a:xfrm>
              <a:off x="3696" y="1728"/>
              <a:ext cx="1584" cy="1344"/>
            </a:xfrm>
            <a:prstGeom prst="ellipse">
              <a:avLst/>
            </a:prstGeom>
            <a:solidFill>
              <a:srgbClr val="FFFF66"/>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7189" name="Text Box 8">
              <a:extLst>
                <a:ext uri="{FF2B5EF4-FFF2-40B4-BE49-F238E27FC236}">
                  <a16:creationId xmlns:a16="http://schemas.microsoft.com/office/drawing/2014/main" id="{B12EF04D-FF6B-21F5-444B-1B87122B4234}"/>
                </a:ext>
              </a:extLst>
            </p:cNvPr>
            <p:cNvSpPr txBox="1">
              <a:spLocks noChangeArrowheads="1"/>
            </p:cNvSpPr>
            <p:nvPr/>
          </p:nvSpPr>
          <p:spPr bwMode="auto">
            <a:xfrm>
              <a:off x="3840" y="1824"/>
              <a:ext cx="129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2000"/>
                <a:t>Scientists</a:t>
              </a:r>
            </a:p>
          </p:txBody>
        </p:sp>
        <p:pic>
          <p:nvPicPr>
            <p:cNvPr id="7190" name="Picture 11" descr="j0301252">
              <a:extLst>
                <a:ext uri="{FF2B5EF4-FFF2-40B4-BE49-F238E27FC236}">
                  <a16:creationId xmlns:a16="http://schemas.microsoft.com/office/drawing/2014/main" id="{B36D2B4E-3D9A-E7CB-476B-99CBAD8787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0" y="2064"/>
              <a:ext cx="1153" cy="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172" name="Picture 12" descr="MC900383692[1]">
            <a:extLst>
              <a:ext uri="{FF2B5EF4-FFF2-40B4-BE49-F238E27FC236}">
                <a16:creationId xmlns:a16="http://schemas.microsoft.com/office/drawing/2014/main" id="{68EC3C82-675B-6173-F4A5-72A7627373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925" y="3344863"/>
            <a:ext cx="23606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AutoShape 20">
            <a:extLst>
              <a:ext uri="{FF2B5EF4-FFF2-40B4-BE49-F238E27FC236}">
                <a16:creationId xmlns:a16="http://schemas.microsoft.com/office/drawing/2014/main" id="{F89C6438-1059-5D27-088B-4F73FA54A9E6}"/>
              </a:ext>
            </a:extLst>
          </p:cNvPr>
          <p:cNvSpPr>
            <a:spLocks noChangeArrowheads="1"/>
          </p:cNvSpPr>
          <p:nvPr/>
        </p:nvSpPr>
        <p:spPr bwMode="auto">
          <a:xfrm>
            <a:off x="6705600" y="1752600"/>
            <a:ext cx="2438400" cy="685800"/>
          </a:xfrm>
          <a:prstGeom prst="cloudCallout">
            <a:avLst>
              <a:gd name="adj1" fmla="val -2500"/>
              <a:gd name="adj2" fmla="val 117361"/>
            </a:avLst>
          </a:prstGeom>
          <a:solidFill>
            <a:srgbClr val="FFFF66"/>
          </a:solidFill>
          <a:ln w="9525">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Uncertainties</a:t>
            </a:r>
          </a:p>
        </p:txBody>
      </p:sp>
      <p:sp>
        <p:nvSpPr>
          <p:cNvPr id="7174" name="AutoShape 21">
            <a:extLst>
              <a:ext uri="{FF2B5EF4-FFF2-40B4-BE49-F238E27FC236}">
                <a16:creationId xmlns:a16="http://schemas.microsoft.com/office/drawing/2014/main" id="{477CD2A1-02AA-82F7-EAF6-A470E9CBC7B2}"/>
              </a:ext>
            </a:extLst>
          </p:cNvPr>
          <p:cNvSpPr>
            <a:spLocks noChangeArrowheads="1"/>
          </p:cNvSpPr>
          <p:nvPr/>
        </p:nvSpPr>
        <p:spPr bwMode="auto">
          <a:xfrm>
            <a:off x="6553200" y="5243513"/>
            <a:ext cx="1828800" cy="685800"/>
          </a:xfrm>
          <a:prstGeom prst="cloudCallout">
            <a:avLst>
              <a:gd name="adj1" fmla="val 26167"/>
              <a:gd name="adj2" fmla="val -130667"/>
            </a:avLst>
          </a:prstGeom>
          <a:solidFill>
            <a:srgbClr val="FFFF66"/>
          </a:solidFill>
          <a:ln w="9525">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Evidence</a:t>
            </a:r>
          </a:p>
        </p:txBody>
      </p:sp>
      <p:sp>
        <p:nvSpPr>
          <p:cNvPr id="7175" name="AutoShape 22">
            <a:extLst>
              <a:ext uri="{FF2B5EF4-FFF2-40B4-BE49-F238E27FC236}">
                <a16:creationId xmlns:a16="http://schemas.microsoft.com/office/drawing/2014/main" id="{5456EFE1-7DD1-FFCA-364A-8C02DF9DB5E9}"/>
              </a:ext>
            </a:extLst>
          </p:cNvPr>
          <p:cNvSpPr>
            <a:spLocks noChangeArrowheads="1"/>
          </p:cNvSpPr>
          <p:nvPr/>
        </p:nvSpPr>
        <p:spPr bwMode="auto">
          <a:xfrm>
            <a:off x="9788525" y="3786188"/>
            <a:ext cx="2403475" cy="1055687"/>
          </a:xfrm>
          <a:prstGeom prst="cloudCallout">
            <a:avLst>
              <a:gd name="adj1" fmla="val -43315"/>
              <a:gd name="adj2" fmla="val -58352"/>
            </a:avLst>
          </a:prstGeom>
          <a:solidFill>
            <a:srgbClr val="FFFF66"/>
          </a:solidFill>
          <a:ln w="9525">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Experimental design</a:t>
            </a:r>
          </a:p>
        </p:txBody>
      </p:sp>
      <p:sp>
        <p:nvSpPr>
          <p:cNvPr id="7176" name="AutoShape 23">
            <a:extLst>
              <a:ext uri="{FF2B5EF4-FFF2-40B4-BE49-F238E27FC236}">
                <a16:creationId xmlns:a16="http://schemas.microsoft.com/office/drawing/2014/main" id="{117F9C1C-B823-3BE8-635B-2626E0C35A0E}"/>
              </a:ext>
            </a:extLst>
          </p:cNvPr>
          <p:cNvSpPr>
            <a:spLocks noChangeArrowheads="1"/>
          </p:cNvSpPr>
          <p:nvPr/>
        </p:nvSpPr>
        <p:spPr bwMode="auto">
          <a:xfrm>
            <a:off x="9301163" y="5167313"/>
            <a:ext cx="2286000" cy="762000"/>
          </a:xfrm>
          <a:prstGeom prst="cloudCallout">
            <a:avLst>
              <a:gd name="adj1" fmla="val -48935"/>
              <a:gd name="adj2" fmla="val -93444"/>
            </a:avLst>
          </a:prstGeom>
          <a:solidFill>
            <a:srgbClr val="FFFF66"/>
          </a:solidFill>
          <a:ln w="9525">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Models / Tools</a:t>
            </a:r>
          </a:p>
        </p:txBody>
      </p:sp>
      <p:grpSp>
        <p:nvGrpSpPr>
          <p:cNvPr id="7177" name="Group 3">
            <a:extLst>
              <a:ext uri="{FF2B5EF4-FFF2-40B4-BE49-F238E27FC236}">
                <a16:creationId xmlns:a16="http://schemas.microsoft.com/office/drawing/2014/main" id="{9C41E40B-4678-94FF-211B-B54DB717DBE4}"/>
              </a:ext>
            </a:extLst>
          </p:cNvPr>
          <p:cNvGrpSpPr>
            <a:grpSpLocks/>
          </p:cNvGrpSpPr>
          <p:nvPr/>
        </p:nvGrpSpPr>
        <p:grpSpPr bwMode="auto">
          <a:xfrm>
            <a:off x="347663" y="1165225"/>
            <a:ext cx="6273800" cy="5502275"/>
            <a:chOff x="1066799" y="1165418"/>
            <a:chExt cx="6274483" cy="5502046"/>
          </a:xfrm>
        </p:grpSpPr>
        <p:grpSp>
          <p:nvGrpSpPr>
            <p:cNvPr id="7179" name="Group 24">
              <a:extLst>
                <a:ext uri="{FF2B5EF4-FFF2-40B4-BE49-F238E27FC236}">
                  <a16:creationId xmlns:a16="http://schemas.microsoft.com/office/drawing/2014/main" id="{F005CDA7-D947-ACB0-633F-1CDAA196BDBF}"/>
                </a:ext>
              </a:extLst>
            </p:cNvPr>
            <p:cNvGrpSpPr>
              <a:grpSpLocks/>
            </p:cNvGrpSpPr>
            <p:nvPr/>
          </p:nvGrpSpPr>
          <p:grpSpPr bwMode="auto">
            <a:xfrm>
              <a:off x="3048000" y="2743200"/>
              <a:ext cx="2514600" cy="2133600"/>
              <a:chOff x="960" y="1728"/>
              <a:chExt cx="1584" cy="1344"/>
            </a:xfrm>
          </p:grpSpPr>
          <p:sp>
            <p:nvSpPr>
              <p:cNvPr id="7185" name="Oval 5">
                <a:extLst>
                  <a:ext uri="{FF2B5EF4-FFF2-40B4-BE49-F238E27FC236}">
                    <a16:creationId xmlns:a16="http://schemas.microsoft.com/office/drawing/2014/main" id="{96DE460F-F4E3-FF1A-921D-2D155D0820AA}"/>
                  </a:ext>
                </a:extLst>
              </p:cNvPr>
              <p:cNvSpPr>
                <a:spLocks noChangeArrowheads="1"/>
              </p:cNvSpPr>
              <p:nvPr/>
            </p:nvSpPr>
            <p:spPr bwMode="auto">
              <a:xfrm>
                <a:off x="960" y="1728"/>
                <a:ext cx="1584" cy="1344"/>
              </a:xfrm>
              <a:prstGeom prst="ellipse">
                <a:avLst/>
              </a:prstGeom>
              <a:solidFill>
                <a:srgbClr val="FF66FF"/>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7186" name="Text Box 6">
                <a:extLst>
                  <a:ext uri="{FF2B5EF4-FFF2-40B4-BE49-F238E27FC236}">
                    <a16:creationId xmlns:a16="http://schemas.microsoft.com/office/drawing/2014/main" id="{21069451-9072-12F9-CB80-0893AD94BC2C}"/>
                  </a:ext>
                </a:extLst>
              </p:cNvPr>
              <p:cNvSpPr txBox="1">
                <a:spLocks noChangeArrowheads="1"/>
              </p:cNvSpPr>
              <p:nvPr/>
            </p:nvSpPr>
            <p:spPr bwMode="auto">
              <a:xfrm>
                <a:off x="1008" y="1910"/>
                <a:ext cx="148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2000"/>
                  <a:t>Decision Makers</a:t>
                </a:r>
              </a:p>
            </p:txBody>
          </p:sp>
          <p:graphicFrame>
            <p:nvGraphicFramePr>
              <p:cNvPr id="7187" name="Object 9">
                <a:extLst>
                  <a:ext uri="{FF2B5EF4-FFF2-40B4-BE49-F238E27FC236}">
                    <a16:creationId xmlns:a16="http://schemas.microsoft.com/office/drawing/2014/main" id="{B2736CA6-8F8F-1525-A096-CE1EC9740736}"/>
                  </a:ext>
                </a:extLst>
              </p:cNvPr>
              <p:cNvGraphicFramePr>
                <a:graphicFrameLocks noChangeAspect="1"/>
              </p:cNvGraphicFramePr>
              <p:nvPr/>
            </p:nvGraphicFramePr>
            <p:xfrm>
              <a:off x="1397" y="2160"/>
              <a:ext cx="806" cy="850"/>
            </p:xfrm>
            <a:graphic>
              <a:graphicData uri="http://schemas.openxmlformats.org/presentationml/2006/ole">
                <mc:AlternateContent xmlns:mc="http://schemas.openxmlformats.org/markup-compatibility/2006">
                  <mc:Choice xmlns:v="urn:schemas-microsoft-com:vml" Requires="v">
                    <p:oleObj name="Clip" r:id="rId5" imgW="2166845" imgH="2287575" progId="MS_ClipArt_Gallery.2">
                      <p:embed/>
                    </p:oleObj>
                  </mc:Choice>
                  <mc:Fallback>
                    <p:oleObj name="Clip" r:id="rId5" imgW="2166845" imgH="2287575" progId="MS_ClipArt_Gallery.2">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7" y="2160"/>
                            <a:ext cx="806" cy="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7180" name="AutoShape 16">
              <a:extLst>
                <a:ext uri="{FF2B5EF4-FFF2-40B4-BE49-F238E27FC236}">
                  <a16:creationId xmlns:a16="http://schemas.microsoft.com/office/drawing/2014/main" id="{DD93E72F-5585-BF40-F874-0D58FA4FFE53}"/>
                </a:ext>
              </a:extLst>
            </p:cNvPr>
            <p:cNvSpPr>
              <a:spLocks noChangeArrowheads="1"/>
            </p:cNvSpPr>
            <p:nvPr/>
          </p:nvSpPr>
          <p:spPr bwMode="auto">
            <a:xfrm>
              <a:off x="4538261" y="1165418"/>
              <a:ext cx="2803021" cy="1339805"/>
            </a:xfrm>
            <a:prstGeom prst="cloudCallout">
              <a:avLst>
                <a:gd name="adj1" fmla="val -43750"/>
                <a:gd name="adj2" fmla="val 70000"/>
              </a:avLst>
            </a:prstGeom>
            <a:solidFill>
              <a:srgbClr val="FF66FF"/>
            </a:solidFill>
            <a:ln w="9525">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Agency mandates; stakeholders</a:t>
              </a:r>
            </a:p>
          </p:txBody>
        </p:sp>
        <p:sp>
          <p:nvSpPr>
            <p:cNvPr id="7181" name="AutoShape 17">
              <a:extLst>
                <a:ext uri="{FF2B5EF4-FFF2-40B4-BE49-F238E27FC236}">
                  <a16:creationId xmlns:a16="http://schemas.microsoft.com/office/drawing/2014/main" id="{699B1700-6080-A860-6884-1E3C6E0E99B4}"/>
                </a:ext>
              </a:extLst>
            </p:cNvPr>
            <p:cNvSpPr>
              <a:spLocks noChangeArrowheads="1"/>
            </p:cNvSpPr>
            <p:nvPr/>
          </p:nvSpPr>
          <p:spPr bwMode="auto">
            <a:xfrm>
              <a:off x="1981200" y="1524000"/>
              <a:ext cx="2438400" cy="914400"/>
            </a:xfrm>
            <a:prstGeom prst="cloudCallout">
              <a:avLst>
                <a:gd name="adj1" fmla="val 22991"/>
                <a:gd name="adj2" fmla="val 84204"/>
              </a:avLst>
            </a:prstGeom>
            <a:solidFill>
              <a:srgbClr val="FF66FF"/>
            </a:solidFill>
            <a:ln w="9525">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Management decisions</a:t>
              </a:r>
            </a:p>
          </p:txBody>
        </p:sp>
        <p:sp>
          <p:nvSpPr>
            <p:cNvPr id="7182" name="AutoShape 18">
              <a:extLst>
                <a:ext uri="{FF2B5EF4-FFF2-40B4-BE49-F238E27FC236}">
                  <a16:creationId xmlns:a16="http://schemas.microsoft.com/office/drawing/2014/main" id="{CD230750-4A7B-DF21-4983-8EFCA21F0A7F}"/>
                </a:ext>
              </a:extLst>
            </p:cNvPr>
            <p:cNvSpPr>
              <a:spLocks noChangeArrowheads="1"/>
            </p:cNvSpPr>
            <p:nvPr/>
          </p:nvSpPr>
          <p:spPr bwMode="auto">
            <a:xfrm>
              <a:off x="1189038" y="3062807"/>
              <a:ext cx="1447800" cy="533400"/>
            </a:xfrm>
            <a:prstGeom prst="cloudCallout">
              <a:avLst>
                <a:gd name="adj1" fmla="val 84208"/>
                <a:gd name="adj2" fmla="val 24704"/>
              </a:avLst>
            </a:prstGeom>
            <a:solidFill>
              <a:srgbClr val="FF66FF"/>
            </a:solidFill>
            <a:ln w="9525">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Risks</a:t>
              </a:r>
            </a:p>
          </p:txBody>
        </p:sp>
        <p:sp>
          <p:nvSpPr>
            <p:cNvPr id="7183" name="AutoShape 19">
              <a:extLst>
                <a:ext uri="{FF2B5EF4-FFF2-40B4-BE49-F238E27FC236}">
                  <a16:creationId xmlns:a16="http://schemas.microsoft.com/office/drawing/2014/main" id="{9E545DED-3E9E-E600-1FB7-5A713DED0E24}"/>
                </a:ext>
              </a:extLst>
            </p:cNvPr>
            <p:cNvSpPr>
              <a:spLocks noChangeArrowheads="1"/>
            </p:cNvSpPr>
            <p:nvPr/>
          </p:nvSpPr>
          <p:spPr bwMode="auto">
            <a:xfrm>
              <a:off x="1066799" y="4800600"/>
              <a:ext cx="3048326" cy="1866864"/>
            </a:xfrm>
            <a:prstGeom prst="cloudCallout">
              <a:avLst>
                <a:gd name="adj1" fmla="val 15319"/>
                <a:gd name="adj2" fmla="val -87954"/>
              </a:avLst>
            </a:prstGeom>
            <a:solidFill>
              <a:srgbClr val="FF66FF"/>
            </a:solidFill>
            <a:ln w="9525">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Costs and Benefits – did mgmt. action achieve objectives?</a:t>
              </a:r>
            </a:p>
          </p:txBody>
        </p:sp>
        <p:sp>
          <p:nvSpPr>
            <p:cNvPr id="7184" name="AutoShape 18">
              <a:extLst>
                <a:ext uri="{FF2B5EF4-FFF2-40B4-BE49-F238E27FC236}">
                  <a16:creationId xmlns:a16="http://schemas.microsoft.com/office/drawing/2014/main" id="{5723647F-8BEE-B94D-8AA9-422FBEC33C63}"/>
                </a:ext>
              </a:extLst>
            </p:cNvPr>
            <p:cNvSpPr>
              <a:spLocks noChangeArrowheads="1"/>
            </p:cNvSpPr>
            <p:nvPr/>
          </p:nvSpPr>
          <p:spPr bwMode="auto">
            <a:xfrm>
              <a:off x="4762500" y="5273675"/>
              <a:ext cx="1600200" cy="533400"/>
            </a:xfrm>
            <a:prstGeom prst="cloudCallout">
              <a:avLst>
                <a:gd name="adj1" fmla="val -36542"/>
                <a:gd name="adj2" fmla="val -132306"/>
              </a:avLst>
            </a:prstGeom>
            <a:solidFill>
              <a:srgbClr val="FF66FF"/>
            </a:solidFill>
            <a:ln w="9525">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Budgets</a:t>
              </a:r>
            </a:p>
          </p:txBody>
        </p:sp>
      </p:grpSp>
      <p:sp>
        <p:nvSpPr>
          <p:cNvPr id="7178" name="AutoShape 23">
            <a:extLst>
              <a:ext uri="{FF2B5EF4-FFF2-40B4-BE49-F238E27FC236}">
                <a16:creationId xmlns:a16="http://schemas.microsoft.com/office/drawing/2014/main" id="{E16B7F0D-EFFC-6A16-09C2-F0D2E1126DB3}"/>
              </a:ext>
            </a:extLst>
          </p:cNvPr>
          <p:cNvSpPr>
            <a:spLocks noChangeArrowheads="1"/>
          </p:cNvSpPr>
          <p:nvPr/>
        </p:nvSpPr>
        <p:spPr bwMode="auto">
          <a:xfrm>
            <a:off x="9525000" y="1920875"/>
            <a:ext cx="2286000" cy="762000"/>
          </a:xfrm>
          <a:prstGeom prst="cloudCallout">
            <a:avLst>
              <a:gd name="adj1" fmla="val -40713"/>
              <a:gd name="adj2" fmla="val 100574"/>
            </a:avLst>
          </a:prstGeom>
          <a:solidFill>
            <a:srgbClr val="FFFF66"/>
          </a:solidFill>
          <a:ln w="9525">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Hypotheses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205BFFC0-78E2-F188-218C-DA7B429239B6}"/>
              </a:ext>
            </a:extLst>
          </p:cNvPr>
          <p:cNvSpPr>
            <a:spLocks noGrp="1" noChangeArrowheads="1"/>
          </p:cNvSpPr>
          <p:nvPr>
            <p:ph type="title"/>
          </p:nvPr>
        </p:nvSpPr>
        <p:spPr>
          <a:xfrm>
            <a:off x="609600" y="0"/>
            <a:ext cx="10972800" cy="1143000"/>
          </a:xfrm>
        </p:spPr>
        <p:txBody>
          <a:bodyPr/>
          <a:lstStyle/>
          <a:p>
            <a:r>
              <a:rPr lang="en-US" altLang="en-US"/>
              <a:t>Sediment augmentation to maintain WC habitat (2)</a:t>
            </a:r>
          </a:p>
        </p:txBody>
      </p:sp>
      <p:graphicFrame>
        <p:nvGraphicFramePr>
          <p:cNvPr id="4" name="Content Placeholder 3">
            <a:extLst>
              <a:ext uri="{FF2B5EF4-FFF2-40B4-BE49-F238E27FC236}">
                <a16:creationId xmlns:a16="http://schemas.microsoft.com/office/drawing/2014/main" id="{49F3C2A9-CA51-A235-3E4D-7F9311199650}"/>
              </a:ext>
            </a:extLst>
          </p:cNvPr>
          <p:cNvGraphicFramePr>
            <a:graphicFrameLocks noGrp="1"/>
          </p:cNvGraphicFramePr>
          <p:nvPr>
            <p:ph idx="1"/>
          </p:nvPr>
        </p:nvGraphicFramePr>
        <p:xfrm>
          <a:off x="457200" y="954088"/>
          <a:ext cx="11353800" cy="3052762"/>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0000"/>
                    </a:ext>
                  </a:extLst>
                </a:gridCol>
                <a:gridCol w="9296400">
                  <a:extLst>
                    <a:ext uri="{9D8B030D-6E8A-4147-A177-3AD203B41FA5}">
                      <a16:colId xmlns:a16="http://schemas.microsoft.com/office/drawing/2014/main" val="20001"/>
                    </a:ext>
                  </a:extLst>
                </a:gridCol>
              </a:tblGrid>
              <a:tr h="640118">
                <a:tc>
                  <a:txBody>
                    <a:bodyPr/>
                    <a:lstStyle/>
                    <a:p>
                      <a:r>
                        <a:rPr lang="en-US" sz="1800" dirty="0">
                          <a:solidFill>
                            <a:srgbClr val="000066"/>
                          </a:solidFill>
                        </a:rPr>
                        <a:t>Decision Makers’ Needs</a:t>
                      </a: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492291">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chemeClr val="dk1"/>
                          </a:solidFill>
                          <a:effectLst/>
                          <a:latin typeface="+mn-lt"/>
                          <a:ea typeface="+mn-ea"/>
                          <a:cs typeface="+mn-cs"/>
                        </a:rPr>
                        <a:t>EBQ #3. Is sediment augmentation necessary to create and/or maintain suitable WC habitat?</a:t>
                      </a:r>
                      <a:endParaRPr lang="en-US" sz="1800" kern="1200" dirty="0">
                        <a:solidFill>
                          <a:schemeClr val="dk1"/>
                        </a:solidFill>
                        <a:effectLst/>
                        <a:latin typeface="+mn-lt"/>
                        <a:ea typeface="+mn-ea"/>
                        <a:cs typeface="+mn-cs"/>
                      </a:endParaRP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118">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3b. </a:t>
                      </a:r>
                      <a:r>
                        <a:rPr lang="en-US" sz="1800" kern="1200" dirty="0">
                          <a:solidFill>
                            <a:schemeClr val="dk1"/>
                          </a:solidFill>
                          <a:effectLst/>
                          <a:latin typeface="+mn-lt"/>
                          <a:ea typeface="+mn-ea"/>
                          <a:cs typeface="+mn-cs"/>
                        </a:rPr>
                        <a:t>Where specifically does Program want to maintain suitable WC habitat? Along the J2 channel? Downstream of Overton? Both? </a:t>
                      </a:r>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11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11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44052" name="Picture 5">
            <a:extLst>
              <a:ext uri="{FF2B5EF4-FFF2-40B4-BE49-F238E27FC236}">
                <a16:creationId xmlns:a16="http://schemas.microsoft.com/office/drawing/2014/main" id="{7EFFB16F-584F-8022-B175-F592ACD735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1690"/>
          <a:stretch>
            <a:fillRect/>
          </a:stretch>
        </p:blipFill>
        <p:spPr bwMode="auto">
          <a:xfrm>
            <a:off x="457200" y="4038600"/>
            <a:ext cx="10629900"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03A72E26-EB29-9779-D259-BCE6CD403FB2}"/>
              </a:ext>
            </a:extLst>
          </p:cNvPr>
          <p:cNvSpPr>
            <a:spLocks noGrp="1" noChangeArrowheads="1"/>
          </p:cNvSpPr>
          <p:nvPr>
            <p:ph type="title"/>
          </p:nvPr>
        </p:nvSpPr>
        <p:spPr>
          <a:xfrm>
            <a:off x="609600" y="0"/>
            <a:ext cx="10972800" cy="1143000"/>
          </a:xfrm>
        </p:spPr>
        <p:txBody>
          <a:bodyPr/>
          <a:lstStyle/>
          <a:p>
            <a:r>
              <a:rPr lang="en-US" altLang="en-US"/>
              <a:t>Sediment augmentation to maintain WC habitat (2)</a:t>
            </a:r>
          </a:p>
        </p:txBody>
      </p:sp>
      <p:graphicFrame>
        <p:nvGraphicFramePr>
          <p:cNvPr id="4" name="Content Placeholder 3">
            <a:extLst>
              <a:ext uri="{FF2B5EF4-FFF2-40B4-BE49-F238E27FC236}">
                <a16:creationId xmlns:a16="http://schemas.microsoft.com/office/drawing/2014/main" id="{72155520-07E1-7092-1DB0-B0C615E8E129}"/>
              </a:ext>
            </a:extLst>
          </p:cNvPr>
          <p:cNvGraphicFramePr>
            <a:graphicFrameLocks noGrp="1"/>
          </p:cNvGraphicFramePr>
          <p:nvPr>
            <p:ph idx="1"/>
          </p:nvPr>
        </p:nvGraphicFramePr>
        <p:xfrm>
          <a:off x="228600" y="954088"/>
          <a:ext cx="11582400" cy="3052762"/>
        </p:xfrm>
        <a:graphic>
          <a:graphicData uri="http://schemas.openxmlformats.org/drawingml/2006/table">
            <a:tbl>
              <a:tblPr firstRow="1" bandRow="1">
                <a:tableStyleId>{5C22544A-7EE6-4342-B048-85BDC9FD1C3A}</a:tableStyleId>
              </a:tblPr>
              <a:tblGrid>
                <a:gridCol w="3124200">
                  <a:extLst>
                    <a:ext uri="{9D8B030D-6E8A-4147-A177-3AD203B41FA5}">
                      <a16:colId xmlns:a16="http://schemas.microsoft.com/office/drawing/2014/main" val="20000"/>
                    </a:ext>
                  </a:extLst>
                </a:gridCol>
                <a:gridCol w="8458200">
                  <a:extLst>
                    <a:ext uri="{9D8B030D-6E8A-4147-A177-3AD203B41FA5}">
                      <a16:colId xmlns:a16="http://schemas.microsoft.com/office/drawing/2014/main" val="20001"/>
                    </a:ext>
                  </a:extLst>
                </a:gridCol>
              </a:tblGrid>
              <a:tr h="640118">
                <a:tc>
                  <a:txBody>
                    <a:bodyPr/>
                    <a:lstStyle/>
                    <a:p>
                      <a:r>
                        <a:rPr lang="en-US" sz="1800" dirty="0">
                          <a:solidFill>
                            <a:srgbClr val="000066"/>
                          </a:solidFill>
                        </a:rPr>
                        <a:t>Decision Makers’ Needs</a:t>
                      </a: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492291">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chemeClr val="dk1"/>
                          </a:solidFill>
                          <a:effectLst/>
                          <a:latin typeface="+mn-lt"/>
                          <a:ea typeface="+mn-ea"/>
                          <a:cs typeface="+mn-cs"/>
                        </a:rPr>
                        <a:t>EBQ #3. Is sediment augmentation necessary to create and/or maintain suitable WC habitat?</a:t>
                      </a:r>
                      <a:endParaRPr lang="en-US" sz="1800" kern="1200" dirty="0">
                        <a:solidFill>
                          <a:schemeClr val="dk1"/>
                        </a:solidFill>
                        <a:effectLst/>
                        <a:latin typeface="+mn-lt"/>
                        <a:ea typeface="+mn-ea"/>
                        <a:cs typeface="+mn-cs"/>
                      </a:endParaRP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118">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3b. </a:t>
                      </a:r>
                      <a:r>
                        <a:rPr lang="en-US" sz="1800" kern="1200" dirty="0">
                          <a:solidFill>
                            <a:schemeClr val="dk1"/>
                          </a:solidFill>
                          <a:effectLst/>
                          <a:latin typeface="+mn-lt"/>
                          <a:ea typeface="+mn-ea"/>
                          <a:cs typeface="+mn-cs"/>
                        </a:rPr>
                        <a:t>Where specifically does Program want to maintain suitable WC habitat? Along the J2 channel? Downstream of Overton? Both? </a:t>
                      </a:r>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11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11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46100" name="Picture 2">
            <a:extLst>
              <a:ext uri="{FF2B5EF4-FFF2-40B4-BE49-F238E27FC236}">
                <a16:creationId xmlns:a16="http://schemas.microsoft.com/office/drawing/2014/main" id="{5732C0AB-71C0-2AF8-5201-4D062B3726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900" y="2860675"/>
            <a:ext cx="56515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101" name="Picture 5">
            <a:extLst>
              <a:ext uri="{FF2B5EF4-FFF2-40B4-BE49-F238E27FC236}">
                <a16:creationId xmlns:a16="http://schemas.microsoft.com/office/drawing/2014/main" id="{D3BFD688-A473-FED8-4502-0141B27C8D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2971800"/>
            <a:ext cx="5675313"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5B7E8E6A-9AEE-9117-1165-B1BB6071F9D5}"/>
              </a:ext>
            </a:extLst>
          </p:cNvPr>
          <p:cNvSpPr>
            <a:spLocks noGrp="1" noChangeArrowheads="1"/>
          </p:cNvSpPr>
          <p:nvPr>
            <p:ph type="title"/>
          </p:nvPr>
        </p:nvSpPr>
        <p:spPr>
          <a:xfrm>
            <a:off x="609600" y="0"/>
            <a:ext cx="10972800" cy="1143000"/>
          </a:xfrm>
        </p:spPr>
        <p:txBody>
          <a:bodyPr/>
          <a:lstStyle/>
          <a:p>
            <a:r>
              <a:rPr lang="en-US" altLang="en-US"/>
              <a:t>Sediment augmentation to maintain WC habitat (3)</a:t>
            </a:r>
          </a:p>
        </p:txBody>
      </p:sp>
      <p:graphicFrame>
        <p:nvGraphicFramePr>
          <p:cNvPr id="4" name="Content Placeholder 3">
            <a:extLst>
              <a:ext uri="{FF2B5EF4-FFF2-40B4-BE49-F238E27FC236}">
                <a16:creationId xmlns:a16="http://schemas.microsoft.com/office/drawing/2014/main" id="{9A96C926-CE3F-8990-5947-2E175675289B}"/>
              </a:ext>
            </a:extLst>
          </p:cNvPr>
          <p:cNvGraphicFramePr>
            <a:graphicFrameLocks noGrp="1"/>
          </p:cNvGraphicFramePr>
          <p:nvPr>
            <p:ph idx="1"/>
          </p:nvPr>
        </p:nvGraphicFramePr>
        <p:xfrm>
          <a:off x="457200" y="954088"/>
          <a:ext cx="11353800" cy="3052762"/>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0000"/>
                    </a:ext>
                  </a:extLst>
                </a:gridCol>
                <a:gridCol w="9296400">
                  <a:extLst>
                    <a:ext uri="{9D8B030D-6E8A-4147-A177-3AD203B41FA5}">
                      <a16:colId xmlns:a16="http://schemas.microsoft.com/office/drawing/2014/main" val="20001"/>
                    </a:ext>
                  </a:extLst>
                </a:gridCol>
              </a:tblGrid>
              <a:tr h="640118">
                <a:tc>
                  <a:txBody>
                    <a:bodyPr/>
                    <a:lstStyle/>
                    <a:p>
                      <a:r>
                        <a:rPr lang="en-US" sz="1800" dirty="0">
                          <a:solidFill>
                            <a:srgbClr val="000066"/>
                          </a:solidFill>
                        </a:rPr>
                        <a:t>Decision Makers’ Needs</a:t>
                      </a: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492291">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chemeClr val="dk1"/>
                          </a:solidFill>
                          <a:effectLst/>
                          <a:latin typeface="+mn-lt"/>
                          <a:ea typeface="+mn-ea"/>
                          <a:cs typeface="+mn-cs"/>
                        </a:rPr>
                        <a:t>EBQ #3. Is sediment augmentation necessary to create and/or maintain suitable WC habitat?</a:t>
                      </a:r>
                      <a:endParaRPr lang="en-US" sz="1800" kern="1200" dirty="0">
                        <a:solidFill>
                          <a:schemeClr val="dk1"/>
                        </a:solidFill>
                        <a:effectLst/>
                        <a:latin typeface="+mn-lt"/>
                        <a:ea typeface="+mn-ea"/>
                        <a:cs typeface="+mn-cs"/>
                      </a:endParaRP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118">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11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3c. Use EDO’s </a:t>
                      </a:r>
                      <a:r>
                        <a:rPr lang="en-US" sz="1800" kern="1200" dirty="0">
                          <a:solidFill>
                            <a:schemeClr val="dk1"/>
                          </a:solidFill>
                          <a:effectLst/>
                          <a:latin typeface="+mn-lt"/>
                          <a:ea typeface="+mn-ea"/>
                          <a:cs typeface="+mn-cs"/>
                        </a:rPr>
                        <a:t>dynamic approach to tracking annual need for augmentation and amount of sediment required. Look at sub-reach sediment budgets rather than all of J2 reach.</a:t>
                      </a:r>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11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 </a:t>
                      </a: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48148" name="Picture 5">
            <a:extLst>
              <a:ext uri="{FF2B5EF4-FFF2-40B4-BE49-F238E27FC236}">
                <a16:creationId xmlns:a16="http://schemas.microsoft.com/office/drawing/2014/main" id="{64F73A62-9422-914D-B28A-CBD7117AA9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1690"/>
          <a:stretch>
            <a:fillRect/>
          </a:stretch>
        </p:blipFill>
        <p:spPr bwMode="auto">
          <a:xfrm>
            <a:off x="457200" y="4038600"/>
            <a:ext cx="10629900"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9D2817A2-DB12-782F-F3AF-DD0ABEED8AB7}"/>
              </a:ext>
            </a:extLst>
          </p:cNvPr>
          <p:cNvSpPr>
            <a:spLocks noGrp="1" noChangeArrowheads="1"/>
          </p:cNvSpPr>
          <p:nvPr>
            <p:ph type="title"/>
          </p:nvPr>
        </p:nvSpPr>
        <p:spPr>
          <a:xfrm>
            <a:off x="609600" y="0"/>
            <a:ext cx="10972800" cy="1143000"/>
          </a:xfrm>
        </p:spPr>
        <p:txBody>
          <a:bodyPr/>
          <a:lstStyle/>
          <a:p>
            <a:r>
              <a:rPr lang="en-US" altLang="en-US"/>
              <a:t>Sediment augmentation to maintain WC habitat (4)</a:t>
            </a:r>
          </a:p>
        </p:txBody>
      </p:sp>
      <p:graphicFrame>
        <p:nvGraphicFramePr>
          <p:cNvPr id="4" name="Content Placeholder 3">
            <a:extLst>
              <a:ext uri="{FF2B5EF4-FFF2-40B4-BE49-F238E27FC236}">
                <a16:creationId xmlns:a16="http://schemas.microsoft.com/office/drawing/2014/main" id="{F6A86007-0C05-8EEE-E000-323A1B6E4DE2}"/>
              </a:ext>
            </a:extLst>
          </p:cNvPr>
          <p:cNvGraphicFramePr>
            <a:graphicFrameLocks noGrp="1"/>
          </p:cNvGraphicFramePr>
          <p:nvPr>
            <p:ph idx="1"/>
          </p:nvPr>
        </p:nvGraphicFramePr>
        <p:xfrm>
          <a:off x="457200" y="954088"/>
          <a:ext cx="11353800" cy="3052762"/>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0000"/>
                    </a:ext>
                  </a:extLst>
                </a:gridCol>
                <a:gridCol w="9296400">
                  <a:extLst>
                    <a:ext uri="{9D8B030D-6E8A-4147-A177-3AD203B41FA5}">
                      <a16:colId xmlns:a16="http://schemas.microsoft.com/office/drawing/2014/main" val="20001"/>
                    </a:ext>
                  </a:extLst>
                </a:gridCol>
              </a:tblGrid>
              <a:tr h="640118">
                <a:tc>
                  <a:txBody>
                    <a:bodyPr/>
                    <a:lstStyle/>
                    <a:p>
                      <a:r>
                        <a:rPr lang="en-US" sz="1800" dirty="0">
                          <a:solidFill>
                            <a:srgbClr val="000066"/>
                          </a:solidFill>
                        </a:rPr>
                        <a:t>Decision Makers’ Needs</a:t>
                      </a: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492291">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chemeClr val="dk1"/>
                          </a:solidFill>
                          <a:effectLst/>
                          <a:latin typeface="+mn-lt"/>
                          <a:ea typeface="+mn-ea"/>
                          <a:cs typeface="+mn-cs"/>
                        </a:rPr>
                        <a:t>EBQ #3. Is sediment augmentation necessary to create and/or maintain suitable WC habitat?</a:t>
                      </a:r>
                      <a:endParaRPr lang="en-US" sz="1800" kern="1200" dirty="0">
                        <a:solidFill>
                          <a:schemeClr val="dk1"/>
                        </a:solidFill>
                        <a:effectLst/>
                        <a:latin typeface="+mn-lt"/>
                        <a:ea typeface="+mn-ea"/>
                        <a:cs typeface="+mn-cs"/>
                      </a:endParaRP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118">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11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11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3d. ISAC thinks the sand dam proposal would decrease, not increase sediment transport. Instead, examine sediment supplied by N. channel and by lateral migration of S. channel. </a:t>
                      </a:r>
                    </a:p>
                  </a:txBody>
                  <a:tcPr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50196" name="Picture 5">
            <a:extLst>
              <a:ext uri="{FF2B5EF4-FFF2-40B4-BE49-F238E27FC236}">
                <a16:creationId xmlns:a16="http://schemas.microsoft.com/office/drawing/2014/main" id="{CFBD9ADE-0E73-0804-8084-057F350FE7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1690"/>
          <a:stretch>
            <a:fillRect/>
          </a:stretch>
        </p:blipFill>
        <p:spPr bwMode="auto">
          <a:xfrm>
            <a:off x="457200" y="4038600"/>
            <a:ext cx="10629900"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4F5573AB-B189-DB62-54DA-7FAA2039EF3B}"/>
              </a:ext>
            </a:extLst>
          </p:cNvPr>
          <p:cNvSpPr>
            <a:spLocks noGrp="1" noChangeArrowheads="1"/>
          </p:cNvSpPr>
          <p:nvPr>
            <p:ph type="title"/>
          </p:nvPr>
        </p:nvSpPr>
        <p:spPr>
          <a:xfrm>
            <a:off x="609600" y="0"/>
            <a:ext cx="10972800" cy="1143000"/>
          </a:xfrm>
        </p:spPr>
        <p:txBody>
          <a:bodyPr/>
          <a:lstStyle/>
          <a:p>
            <a:r>
              <a:rPr lang="en-US" altLang="en-US"/>
              <a:t>Factors influencing WC decisions to stop in AHR (1)</a:t>
            </a:r>
          </a:p>
        </p:txBody>
      </p:sp>
      <p:graphicFrame>
        <p:nvGraphicFramePr>
          <p:cNvPr id="4" name="Content Placeholder 3">
            <a:extLst>
              <a:ext uri="{FF2B5EF4-FFF2-40B4-BE49-F238E27FC236}">
                <a16:creationId xmlns:a16="http://schemas.microsoft.com/office/drawing/2014/main" id="{9298C880-9383-82CE-4FBC-3FB626DA0F9A}"/>
              </a:ext>
            </a:extLst>
          </p:cNvPr>
          <p:cNvGraphicFramePr>
            <a:graphicFrameLocks noGrp="1"/>
          </p:cNvGraphicFramePr>
          <p:nvPr>
            <p:ph idx="1"/>
          </p:nvPr>
        </p:nvGraphicFramePr>
        <p:xfrm>
          <a:off x="457200" y="954088"/>
          <a:ext cx="11353800" cy="2925762"/>
        </p:xfrm>
        <a:graphic>
          <a:graphicData uri="http://schemas.openxmlformats.org/drawingml/2006/table">
            <a:tbl>
              <a:tblPr firstRow="1" bandRow="1">
                <a:tableStyleId>{5C22544A-7EE6-4342-B048-85BDC9FD1C3A}</a:tableStyleId>
              </a:tblPr>
              <a:tblGrid>
                <a:gridCol w="3352800">
                  <a:extLst>
                    <a:ext uri="{9D8B030D-6E8A-4147-A177-3AD203B41FA5}">
                      <a16:colId xmlns:a16="http://schemas.microsoft.com/office/drawing/2014/main" val="20000"/>
                    </a:ext>
                  </a:extLst>
                </a:gridCol>
                <a:gridCol w="8001000">
                  <a:extLst>
                    <a:ext uri="{9D8B030D-6E8A-4147-A177-3AD203B41FA5}">
                      <a16:colId xmlns:a16="http://schemas.microsoft.com/office/drawing/2014/main" val="20001"/>
                    </a:ext>
                  </a:extLst>
                </a:gridCol>
              </a:tblGrid>
              <a:tr h="639815">
                <a:tc>
                  <a:txBody>
                    <a:bodyPr/>
                    <a:lstStyle/>
                    <a:p>
                      <a:r>
                        <a:rPr lang="en-US" sz="1800" dirty="0">
                          <a:solidFill>
                            <a:srgbClr val="000066"/>
                          </a:solidFill>
                        </a:rPr>
                        <a:t>Decision Makers’ Needs</a:t>
                      </a:r>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914355">
                <a:tc rowSpan="3">
                  <a:txBody>
                    <a:bodyPr/>
                    <a:lstStyle/>
                    <a:p>
                      <a:r>
                        <a:rPr lang="en-US" sz="1800" i="1" dirty="0"/>
                        <a:t>EBQ-4. </a:t>
                      </a:r>
                      <a:r>
                        <a:rPr lang="en-US" sz="1800" i="1" kern="1200" dirty="0">
                          <a:solidFill>
                            <a:schemeClr val="dk1"/>
                          </a:solidFill>
                          <a:effectLst/>
                          <a:latin typeface="+mn-lt"/>
                          <a:ea typeface="+mn-ea"/>
                          <a:cs typeface="+mn-cs"/>
                        </a:rPr>
                        <a:t>What factors influence WC decision to stop or fly over the AHR? </a:t>
                      </a:r>
                      <a:r>
                        <a:rPr lang="en-US" sz="1800" i="1" kern="1200" dirty="0">
                          <a:solidFill>
                            <a:srgbClr val="FF0000"/>
                          </a:solidFill>
                          <a:effectLst/>
                          <a:latin typeface="+mn-lt"/>
                          <a:ea typeface="+mn-ea"/>
                          <a:cs typeface="+mn-cs"/>
                        </a:rPr>
                        <a:t>Does flow matter? </a:t>
                      </a:r>
                    </a:p>
                    <a:p>
                      <a:r>
                        <a:rPr lang="en-US" sz="1800" i="1" kern="1200" dirty="0">
                          <a:solidFill>
                            <a:srgbClr val="0000FF"/>
                          </a:solidFill>
                          <a:effectLst/>
                          <a:latin typeface="+mn-lt"/>
                          <a:ea typeface="+mn-ea"/>
                          <a:cs typeface="+mn-cs"/>
                        </a:rPr>
                        <a:t>Should flow be used when birds are here to increase stopovers, or when birds are not here to maintain channel widths?</a:t>
                      </a:r>
                      <a:endParaRPr lang="en-US" sz="1800" i="1" dirty="0">
                        <a:solidFill>
                          <a:srgbClr val="0000FF"/>
                        </a:solidFill>
                      </a:endParaRPr>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4a. N</a:t>
                      </a:r>
                      <a:r>
                        <a:rPr lang="en-US" sz="1800" kern="1200" dirty="0">
                          <a:solidFill>
                            <a:schemeClr val="dk1"/>
                          </a:solidFill>
                          <a:effectLst/>
                          <a:latin typeface="+mn-lt"/>
                          <a:ea typeface="+mn-ea"/>
                          <a:cs typeface="+mn-cs"/>
                        </a:rPr>
                        <a:t>umber of telemetered WCs will be declining. IF you want to assess WC responses to flow and other factors, THEN next few migration seasons will offer best opportunity. </a:t>
                      </a:r>
                      <a:endParaRPr lang="en-US" sz="1800" dirty="0"/>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32384">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93920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52242" name="Picture 1">
            <a:extLst>
              <a:ext uri="{FF2B5EF4-FFF2-40B4-BE49-F238E27FC236}">
                <a16:creationId xmlns:a16="http://schemas.microsoft.com/office/drawing/2014/main" id="{0C4BD7D1-4D40-B02C-4F15-7FE143458F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0369" r="7172"/>
          <a:stretch>
            <a:fillRect/>
          </a:stretch>
        </p:blipFill>
        <p:spPr bwMode="auto">
          <a:xfrm>
            <a:off x="211138" y="4114800"/>
            <a:ext cx="7350125"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3" name="Picture 2" descr="A couple of birds walking on water&#10;&#10;Description automatically generated">
            <a:extLst>
              <a:ext uri="{FF2B5EF4-FFF2-40B4-BE49-F238E27FC236}">
                <a16:creationId xmlns:a16="http://schemas.microsoft.com/office/drawing/2014/main" id="{9A491855-CDF9-CC71-257C-4A157929DD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00" y="4137025"/>
            <a:ext cx="3738563"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615663C0-4169-C1E9-D868-47A30C0F10B2}"/>
              </a:ext>
            </a:extLst>
          </p:cNvPr>
          <p:cNvSpPr>
            <a:spLocks noGrp="1" noChangeArrowheads="1"/>
          </p:cNvSpPr>
          <p:nvPr>
            <p:ph type="title"/>
          </p:nvPr>
        </p:nvSpPr>
        <p:spPr>
          <a:xfrm>
            <a:off x="609600" y="0"/>
            <a:ext cx="10972800" cy="1143000"/>
          </a:xfrm>
        </p:spPr>
        <p:txBody>
          <a:bodyPr/>
          <a:lstStyle/>
          <a:p>
            <a:r>
              <a:rPr lang="en-US" altLang="en-US"/>
              <a:t>Factors influencing WC decisions to stop in AHR (2)</a:t>
            </a:r>
          </a:p>
        </p:txBody>
      </p:sp>
      <p:graphicFrame>
        <p:nvGraphicFramePr>
          <p:cNvPr id="4" name="Content Placeholder 3">
            <a:extLst>
              <a:ext uri="{FF2B5EF4-FFF2-40B4-BE49-F238E27FC236}">
                <a16:creationId xmlns:a16="http://schemas.microsoft.com/office/drawing/2014/main" id="{0CC2DAD7-4149-898E-717F-77596363AE15}"/>
              </a:ext>
            </a:extLst>
          </p:cNvPr>
          <p:cNvGraphicFramePr>
            <a:graphicFrameLocks noGrp="1"/>
          </p:cNvGraphicFramePr>
          <p:nvPr>
            <p:ph idx="1"/>
          </p:nvPr>
        </p:nvGraphicFramePr>
        <p:xfrm>
          <a:off x="457200" y="954088"/>
          <a:ext cx="11353800" cy="2925762"/>
        </p:xfrm>
        <a:graphic>
          <a:graphicData uri="http://schemas.openxmlformats.org/drawingml/2006/table">
            <a:tbl>
              <a:tblPr firstRow="1" bandRow="1">
                <a:tableStyleId>{5C22544A-7EE6-4342-B048-85BDC9FD1C3A}</a:tableStyleId>
              </a:tblPr>
              <a:tblGrid>
                <a:gridCol w="3352800">
                  <a:extLst>
                    <a:ext uri="{9D8B030D-6E8A-4147-A177-3AD203B41FA5}">
                      <a16:colId xmlns:a16="http://schemas.microsoft.com/office/drawing/2014/main" val="20000"/>
                    </a:ext>
                  </a:extLst>
                </a:gridCol>
                <a:gridCol w="8001000">
                  <a:extLst>
                    <a:ext uri="{9D8B030D-6E8A-4147-A177-3AD203B41FA5}">
                      <a16:colId xmlns:a16="http://schemas.microsoft.com/office/drawing/2014/main" val="20001"/>
                    </a:ext>
                  </a:extLst>
                </a:gridCol>
              </a:tblGrid>
              <a:tr h="639815">
                <a:tc>
                  <a:txBody>
                    <a:bodyPr/>
                    <a:lstStyle/>
                    <a:p>
                      <a:r>
                        <a:rPr lang="en-US" sz="1800" dirty="0">
                          <a:solidFill>
                            <a:srgbClr val="000066"/>
                          </a:solidFill>
                        </a:rPr>
                        <a:t>Decision Makers’ Needs</a:t>
                      </a:r>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39815">
                <a:tc rowSpan="3">
                  <a:txBody>
                    <a:bodyPr/>
                    <a:lstStyle/>
                    <a:p>
                      <a:r>
                        <a:rPr lang="en-US" sz="1800" i="1" dirty="0"/>
                        <a:t>EBQ-4. </a:t>
                      </a:r>
                      <a:r>
                        <a:rPr lang="en-US" sz="1800" i="1" kern="1200" dirty="0">
                          <a:solidFill>
                            <a:schemeClr val="dk1"/>
                          </a:solidFill>
                          <a:effectLst/>
                          <a:latin typeface="+mn-lt"/>
                          <a:ea typeface="+mn-ea"/>
                          <a:cs typeface="+mn-cs"/>
                        </a:rPr>
                        <a:t>What factors influence WC decision to stop or fly over the AHR? </a:t>
                      </a:r>
                      <a:r>
                        <a:rPr lang="en-US" sz="1800" i="1" kern="1200" dirty="0">
                          <a:solidFill>
                            <a:srgbClr val="FF0000"/>
                          </a:solidFill>
                          <a:effectLst/>
                          <a:latin typeface="+mn-lt"/>
                          <a:ea typeface="+mn-ea"/>
                          <a:cs typeface="+mn-cs"/>
                        </a:rPr>
                        <a:t>Does flow matter? </a:t>
                      </a:r>
                    </a:p>
                    <a:p>
                      <a:r>
                        <a:rPr lang="en-US" sz="1800" i="1" kern="1200" dirty="0">
                          <a:solidFill>
                            <a:srgbClr val="0000FF"/>
                          </a:solidFill>
                          <a:effectLst/>
                          <a:latin typeface="+mn-lt"/>
                          <a:ea typeface="+mn-ea"/>
                          <a:cs typeface="+mn-cs"/>
                        </a:rPr>
                        <a:t>Should flow be used when birds are here to increase stopovers, or when birds are not here to maintain channel widths?</a:t>
                      </a:r>
                      <a:endParaRPr lang="en-US" sz="1800" i="1" dirty="0">
                        <a:solidFill>
                          <a:srgbClr val="0000FF"/>
                        </a:solidFill>
                      </a:endParaRPr>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036">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4b. </a:t>
                      </a:r>
                      <a:r>
                        <a:rPr lang="en-US" sz="1800" kern="1200" dirty="0">
                          <a:solidFill>
                            <a:schemeClr val="dk1"/>
                          </a:solidFill>
                          <a:effectLst/>
                          <a:latin typeface="+mn-lt"/>
                          <a:ea typeface="+mn-ea"/>
                          <a:cs typeface="+mn-cs"/>
                        </a:rPr>
                        <a:t>Use existing non-telemetry data as well as telemetry data to address EBQ-4. </a:t>
                      </a:r>
                      <a:endParaRPr lang="en-US" sz="1800" dirty="0"/>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006095">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54290" name="Picture 1">
            <a:extLst>
              <a:ext uri="{FF2B5EF4-FFF2-40B4-BE49-F238E27FC236}">
                <a16:creationId xmlns:a16="http://schemas.microsoft.com/office/drawing/2014/main" id="{AEA5FAF6-5229-4555-5F2C-F800AEAD1C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0369" r="7172"/>
          <a:stretch>
            <a:fillRect/>
          </a:stretch>
        </p:blipFill>
        <p:spPr bwMode="auto">
          <a:xfrm>
            <a:off x="512763" y="4114800"/>
            <a:ext cx="7348537"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91" name="Picture 2" descr="A couple of birds walking on water&#10;&#10;Description automatically generated">
            <a:extLst>
              <a:ext uri="{FF2B5EF4-FFF2-40B4-BE49-F238E27FC236}">
                <a16:creationId xmlns:a16="http://schemas.microsoft.com/office/drawing/2014/main" id="{3DF84964-CF4C-225F-74EF-B956DA30BC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6238" y="4137025"/>
            <a:ext cx="3738562"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35949021-7EB5-8A7E-1DB3-C41E767062AD}"/>
              </a:ext>
            </a:extLst>
          </p:cNvPr>
          <p:cNvSpPr>
            <a:spLocks noGrp="1" noChangeArrowheads="1"/>
          </p:cNvSpPr>
          <p:nvPr>
            <p:ph type="title"/>
          </p:nvPr>
        </p:nvSpPr>
        <p:spPr>
          <a:xfrm>
            <a:off x="609600" y="0"/>
            <a:ext cx="10972800" cy="1143000"/>
          </a:xfrm>
        </p:spPr>
        <p:txBody>
          <a:bodyPr/>
          <a:lstStyle/>
          <a:p>
            <a:r>
              <a:rPr lang="en-US" altLang="en-US"/>
              <a:t>Factors influencing WC decisions to stop in AHR (3)</a:t>
            </a:r>
          </a:p>
        </p:txBody>
      </p:sp>
      <p:graphicFrame>
        <p:nvGraphicFramePr>
          <p:cNvPr id="4" name="Content Placeholder 3">
            <a:extLst>
              <a:ext uri="{FF2B5EF4-FFF2-40B4-BE49-F238E27FC236}">
                <a16:creationId xmlns:a16="http://schemas.microsoft.com/office/drawing/2014/main" id="{DC356246-1181-98A6-BA68-AFFD15D9FEED}"/>
              </a:ext>
            </a:extLst>
          </p:cNvPr>
          <p:cNvGraphicFramePr>
            <a:graphicFrameLocks noGrp="1"/>
          </p:cNvGraphicFramePr>
          <p:nvPr>
            <p:ph idx="1"/>
          </p:nvPr>
        </p:nvGraphicFramePr>
        <p:xfrm>
          <a:off x="457200" y="954088"/>
          <a:ext cx="11353800" cy="2925762"/>
        </p:xfrm>
        <a:graphic>
          <a:graphicData uri="http://schemas.openxmlformats.org/drawingml/2006/table">
            <a:tbl>
              <a:tblPr firstRow="1" bandRow="1">
                <a:tableStyleId>{5C22544A-7EE6-4342-B048-85BDC9FD1C3A}</a:tableStyleId>
              </a:tblPr>
              <a:tblGrid>
                <a:gridCol w="3352800">
                  <a:extLst>
                    <a:ext uri="{9D8B030D-6E8A-4147-A177-3AD203B41FA5}">
                      <a16:colId xmlns:a16="http://schemas.microsoft.com/office/drawing/2014/main" val="20000"/>
                    </a:ext>
                  </a:extLst>
                </a:gridCol>
                <a:gridCol w="8001000">
                  <a:extLst>
                    <a:ext uri="{9D8B030D-6E8A-4147-A177-3AD203B41FA5}">
                      <a16:colId xmlns:a16="http://schemas.microsoft.com/office/drawing/2014/main" val="20001"/>
                    </a:ext>
                  </a:extLst>
                </a:gridCol>
              </a:tblGrid>
              <a:tr h="639815">
                <a:tc>
                  <a:txBody>
                    <a:bodyPr/>
                    <a:lstStyle/>
                    <a:p>
                      <a:r>
                        <a:rPr lang="en-US" sz="1800" dirty="0">
                          <a:solidFill>
                            <a:srgbClr val="000066"/>
                          </a:solidFill>
                        </a:rPr>
                        <a:t>Decision Makers’ Needs</a:t>
                      </a:r>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39815">
                <a:tc rowSpan="3">
                  <a:txBody>
                    <a:bodyPr/>
                    <a:lstStyle/>
                    <a:p>
                      <a:r>
                        <a:rPr lang="en-US" sz="1800" i="1" dirty="0"/>
                        <a:t>EBQ-4. </a:t>
                      </a:r>
                      <a:r>
                        <a:rPr lang="en-US" sz="1800" i="1" kern="1200" dirty="0">
                          <a:solidFill>
                            <a:schemeClr val="dk1"/>
                          </a:solidFill>
                          <a:effectLst/>
                          <a:latin typeface="+mn-lt"/>
                          <a:ea typeface="+mn-ea"/>
                          <a:cs typeface="+mn-cs"/>
                        </a:rPr>
                        <a:t>What factors influence WC decision to stop or fly over the AHR? </a:t>
                      </a:r>
                      <a:r>
                        <a:rPr lang="en-US" sz="1800" i="1" kern="1200" dirty="0">
                          <a:solidFill>
                            <a:srgbClr val="FF0000"/>
                          </a:solidFill>
                          <a:effectLst/>
                          <a:latin typeface="+mn-lt"/>
                          <a:ea typeface="+mn-ea"/>
                          <a:cs typeface="+mn-cs"/>
                        </a:rPr>
                        <a:t>Does flow matter? </a:t>
                      </a:r>
                    </a:p>
                    <a:p>
                      <a:r>
                        <a:rPr lang="en-US" sz="1800" i="1" kern="1200" dirty="0">
                          <a:solidFill>
                            <a:srgbClr val="0000FF"/>
                          </a:solidFill>
                          <a:effectLst/>
                          <a:latin typeface="+mn-lt"/>
                          <a:ea typeface="+mn-ea"/>
                          <a:cs typeface="+mn-cs"/>
                        </a:rPr>
                        <a:t>Should flow be used when birds are here to increase stopovers, or when birds are not here to maintain channel widths?</a:t>
                      </a:r>
                      <a:endParaRPr lang="en-US" sz="1800" i="1" dirty="0">
                        <a:solidFill>
                          <a:srgbClr val="0000FF"/>
                        </a:solidFill>
                      </a:endParaRPr>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32384">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213747">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4c. Describe </a:t>
                      </a:r>
                      <a:r>
                        <a:rPr lang="en-US" sz="1800" kern="1200" dirty="0">
                          <a:solidFill>
                            <a:schemeClr val="dk1"/>
                          </a:solidFill>
                          <a:effectLst/>
                          <a:latin typeface="+mn-lt"/>
                          <a:ea typeface="+mn-ea"/>
                          <a:cs typeface="+mn-cs"/>
                        </a:rPr>
                        <a:t>the relative strengths of correlations with WC stopovers from </a:t>
                      </a:r>
                      <a:r>
                        <a:rPr lang="en-US" sz="1800" b="1" u="sng" kern="1200" dirty="0">
                          <a:solidFill>
                            <a:schemeClr val="dk1"/>
                          </a:solidFill>
                          <a:effectLst/>
                          <a:latin typeface="+mn-lt"/>
                          <a:ea typeface="+mn-ea"/>
                          <a:cs typeface="+mn-cs"/>
                        </a:rPr>
                        <a:t>all</a:t>
                      </a:r>
                      <a:r>
                        <a:rPr lang="en-US" sz="1800" kern="1200" dirty="0">
                          <a:solidFill>
                            <a:schemeClr val="dk1"/>
                          </a:solidFill>
                          <a:effectLst/>
                          <a:latin typeface="+mn-lt"/>
                          <a:ea typeface="+mn-ea"/>
                          <a:cs typeface="+mn-cs"/>
                        </a:rPr>
                        <a:t> hypothesized factors (e.g., time of day, channel width), not just flow. </a:t>
                      </a:r>
                      <a:endParaRPr lang="en-US" sz="1800" dirty="0"/>
                    </a:p>
                  </a:txBody>
                  <a:tcPr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56338" name="Picture 1">
            <a:extLst>
              <a:ext uri="{FF2B5EF4-FFF2-40B4-BE49-F238E27FC236}">
                <a16:creationId xmlns:a16="http://schemas.microsoft.com/office/drawing/2014/main" id="{3030A182-0E71-CF6C-104D-0EBF46149D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0369" r="7172"/>
          <a:stretch>
            <a:fillRect/>
          </a:stretch>
        </p:blipFill>
        <p:spPr bwMode="auto">
          <a:xfrm>
            <a:off x="436563" y="4114800"/>
            <a:ext cx="7348537"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39" name="Picture 2" descr="A couple of birds walking on water&#10;&#10;Description automatically generated">
            <a:extLst>
              <a:ext uri="{FF2B5EF4-FFF2-40B4-BE49-F238E27FC236}">
                <a16:creationId xmlns:a16="http://schemas.microsoft.com/office/drawing/2014/main" id="{47FFC10E-4237-3B0B-A24B-F0D9975F7E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0038" y="4137025"/>
            <a:ext cx="3738562"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A15B462E-E599-B21D-B0EF-841A85505BB9}"/>
              </a:ext>
            </a:extLst>
          </p:cNvPr>
          <p:cNvSpPr>
            <a:spLocks noGrp="1" noChangeArrowheads="1"/>
          </p:cNvSpPr>
          <p:nvPr>
            <p:ph type="title"/>
          </p:nvPr>
        </p:nvSpPr>
        <p:spPr>
          <a:xfrm>
            <a:off x="609600" y="0"/>
            <a:ext cx="10972800" cy="1143000"/>
          </a:xfrm>
        </p:spPr>
        <p:txBody>
          <a:bodyPr/>
          <a:lstStyle/>
          <a:p>
            <a:r>
              <a:rPr lang="en-US" altLang="en-US"/>
              <a:t>Factors influencing WC stopover length (1)</a:t>
            </a:r>
          </a:p>
        </p:txBody>
      </p:sp>
      <p:graphicFrame>
        <p:nvGraphicFramePr>
          <p:cNvPr id="4" name="Content Placeholder 3">
            <a:extLst>
              <a:ext uri="{FF2B5EF4-FFF2-40B4-BE49-F238E27FC236}">
                <a16:creationId xmlns:a16="http://schemas.microsoft.com/office/drawing/2014/main" id="{AC473EAF-282C-E2EA-9D86-A5CCF9D9674E}"/>
              </a:ext>
            </a:extLst>
          </p:cNvPr>
          <p:cNvGraphicFramePr>
            <a:graphicFrameLocks noGrp="1"/>
          </p:cNvGraphicFramePr>
          <p:nvPr>
            <p:ph idx="1"/>
          </p:nvPr>
        </p:nvGraphicFramePr>
        <p:xfrm>
          <a:off x="457200" y="954088"/>
          <a:ext cx="11353800" cy="2789237"/>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20000"/>
                    </a:ext>
                  </a:extLst>
                </a:gridCol>
                <a:gridCol w="9525000">
                  <a:extLst>
                    <a:ext uri="{9D8B030D-6E8A-4147-A177-3AD203B41FA5}">
                      <a16:colId xmlns:a16="http://schemas.microsoft.com/office/drawing/2014/main" val="20001"/>
                    </a:ext>
                  </a:extLst>
                </a:gridCol>
              </a:tblGrid>
              <a:tr h="640050">
                <a:tc>
                  <a:txBody>
                    <a:bodyPr/>
                    <a:lstStyle/>
                    <a:p>
                      <a:r>
                        <a:rPr lang="en-US" sz="1800" dirty="0">
                          <a:solidFill>
                            <a:srgbClr val="000066"/>
                          </a:solidFill>
                        </a:rPr>
                        <a:t>Decision Makers’ Needs</a:t>
                      </a: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40050">
                <a:tc rowSpan="4">
                  <a:txBody>
                    <a:bodyPr/>
                    <a:lstStyle/>
                    <a:p>
                      <a:r>
                        <a:rPr lang="en-US" sz="1800" i="1" dirty="0"/>
                        <a:t>EBQ-5. </a:t>
                      </a:r>
                      <a:r>
                        <a:rPr lang="en-US" sz="1800" i="1" kern="1200" dirty="0">
                          <a:solidFill>
                            <a:schemeClr val="dk1"/>
                          </a:solidFill>
                          <a:effectLst/>
                          <a:latin typeface="+mn-lt"/>
                          <a:ea typeface="+mn-ea"/>
                          <a:cs typeface="+mn-cs"/>
                        </a:rPr>
                        <a:t>What factors influence WC stopover length within the AHR?</a:t>
                      </a:r>
                      <a:endParaRPr lang="en-US" sz="1800" i="1" dirty="0"/>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5a. Crane groups can change membership and size over time. Suggest EDO and TAC discuss ways to define groups and stopover length (which may correlate with group size). </a:t>
                      </a:r>
                      <a:endParaRPr lang="en-US" sz="1800" dirty="0"/>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65730">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024">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03384">
                <a:tc vMerge="1">
                  <a:txBody>
                    <a:bodyPr/>
                    <a:lstStyle/>
                    <a:p>
                      <a:endParaRPr lang="en-US" sz="1800" i="1" dirty="0"/>
                    </a:p>
                  </a:txBody>
                  <a:tcPr marT="45719" marB="4571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5" marB="457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58388" name="Picture 2" descr="A couple of birds walking on water&#10;&#10;Description automatically generated">
            <a:extLst>
              <a:ext uri="{FF2B5EF4-FFF2-40B4-BE49-F238E27FC236}">
                <a16:creationId xmlns:a16="http://schemas.microsoft.com/office/drawing/2014/main" id="{77AC6C8D-F511-678B-FFFB-06B795F3A5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1000" y="3908425"/>
            <a:ext cx="3897313" cy="259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89" name="Picture 4" descr="Birds on a lake&#10;&#10;Description automatically generated">
            <a:extLst>
              <a:ext uri="{FF2B5EF4-FFF2-40B4-BE49-F238E27FC236}">
                <a16:creationId xmlns:a16="http://schemas.microsoft.com/office/drawing/2014/main" id="{4237597D-ABB7-1CB6-DC40-DFCB08B315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525" y="3962400"/>
            <a:ext cx="7694613"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DC7B9B5D-8BE3-C85C-C780-46E1F975B737}"/>
              </a:ext>
            </a:extLst>
          </p:cNvPr>
          <p:cNvSpPr>
            <a:spLocks noGrp="1" noChangeArrowheads="1"/>
          </p:cNvSpPr>
          <p:nvPr>
            <p:ph type="title"/>
          </p:nvPr>
        </p:nvSpPr>
        <p:spPr>
          <a:xfrm>
            <a:off x="609600" y="0"/>
            <a:ext cx="10972800" cy="1143000"/>
          </a:xfrm>
        </p:spPr>
        <p:txBody>
          <a:bodyPr/>
          <a:lstStyle/>
          <a:p>
            <a:r>
              <a:rPr lang="en-US" altLang="en-US"/>
              <a:t>Factors influencing WC stopover length (2)</a:t>
            </a:r>
          </a:p>
        </p:txBody>
      </p:sp>
      <p:graphicFrame>
        <p:nvGraphicFramePr>
          <p:cNvPr id="4" name="Content Placeholder 3">
            <a:extLst>
              <a:ext uri="{FF2B5EF4-FFF2-40B4-BE49-F238E27FC236}">
                <a16:creationId xmlns:a16="http://schemas.microsoft.com/office/drawing/2014/main" id="{419F4053-5B56-6670-142C-9487EF69E033}"/>
              </a:ext>
            </a:extLst>
          </p:cNvPr>
          <p:cNvGraphicFramePr>
            <a:graphicFrameLocks noGrp="1"/>
          </p:cNvGraphicFramePr>
          <p:nvPr>
            <p:ph idx="1"/>
          </p:nvPr>
        </p:nvGraphicFramePr>
        <p:xfrm>
          <a:off x="457200" y="954088"/>
          <a:ext cx="11353800" cy="2789237"/>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20000"/>
                    </a:ext>
                  </a:extLst>
                </a:gridCol>
                <a:gridCol w="9525000">
                  <a:extLst>
                    <a:ext uri="{9D8B030D-6E8A-4147-A177-3AD203B41FA5}">
                      <a16:colId xmlns:a16="http://schemas.microsoft.com/office/drawing/2014/main" val="20001"/>
                    </a:ext>
                  </a:extLst>
                </a:gridCol>
              </a:tblGrid>
              <a:tr h="640051">
                <a:tc>
                  <a:txBody>
                    <a:bodyPr/>
                    <a:lstStyle/>
                    <a:p>
                      <a:r>
                        <a:rPr lang="en-US" sz="1800" dirty="0">
                          <a:solidFill>
                            <a:srgbClr val="000066"/>
                          </a:solidFill>
                        </a:rPr>
                        <a:t>Decision Makers’ Needs</a:t>
                      </a:r>
                    </a:p>
                  </a:txBody>
                  <a:tcPr marT="45706" marB="45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06" marB="45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40032">
                <a:tc rowSpan="4">
                  <a:txBody>
                    <a:bodyPr/>
                    <a:lstStyle/>
                    <a:p>
                      <a:r>
                        <a:rPr lang="en-US" sz="1800" i="1" dirty="0"/>
                        <a:t>EBQ-5. </a:t>
                      </a:r>
                      <a:r>
                        <a:rPr lang="en-US" sz="1800" i="1" kern="1200" dirty="0">
                          <a:solidFill>
                            <a:schemeClr val="dk1"/>
                          </a:solidFill>
                          <a:effectLst/>
                          <a:latin typeface="+mn-lt"/>
                          <a:ea typeface="+mn-ea"/>
                          <a:cs typeface="+mn-cs"/>
                        </a:rPr>
                        <a:t>What factors influence WC stopover length within the AHR?</a:t>
                      </a:r>
                      <a:endParaRPr lang="en-US" sz="1800" i="1" dirty="0"/>
                    </a:p>
                  </a:txBody>
                  <a:tcPr marT="45706" marB="45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6" marB="45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65732">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5b. Do WC’s respond to flow </a:t>
                      </a:r>
                      <a:r>
                        <a:rPr lang="en-US" sz="1800" i="1" kern="1200" dirty="0">
                          <a:solidFill>
                            <a:schemeClr val="dk1"/>
                          </a:solidFill>
                          <a:effectLst/>
                          <a:latin typeface="+mn-lt"/>
                          <a:ea typeface="+mn-ea"/>
                          <a:cs typeface="+mn-cs"/>
                        </a:rPr>
                        <a:t>per se</a:t>
                      </a:r>
                      <a:r>
                        <a:rPr lang="en-US" sz="1800" kern="1200" dirty="0">
                          <a:solidFill>
                            <a:schemeClr val="dk1"/>
                          </a:solidFill>
                          <a:effectLst/>
                          <a:latin typeface="+mn-lt"/>
                          <a:ea typeface="+mn-ea"/>
                          <a:cs typeface="+mn-cs"/>
                        </a:rPr>
                        <a:t> or to factors like channel width and water depth? </a:t>
                      </a:r>
                      <a:endParaRPr lang="en-US" sz="1800" dirty="0"/>
                    </a:p>
                  </a:txBody>
                  <a:tcPr marT="45706" marB="45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032">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6" marB="45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03389">
                <a:tc vMerge="1">
                  <a:txBody>
                    <a:bodyPr/>
                    <a:lstStyle/>
                    <a:p>
                      <a:endParaRPr lang="en-US" sz="1800" i="1" dirty="0"/>
                    </a:p>
                  </a:txBody>
                  <a:tcPr marT="45719" marB="4571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06" marB="45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60436" name="Picture 2" descr="A couple of birds walking on water&#10;&#10;Description automatically generated">
            <a:extLst>
              <a:ext uri="{FF2B5EF4-FFF2-40B4-BE49-F238E27FC236}">
                <a16:creationId xmlns:a16="http://schemas.microsoft.com/office/drawing/2014/main" id="{5A01255B-03D4-D93D-7A84-97A7C18C1F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1000" y="3908425"/>
            <a:ext cx="3897313" cy="259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7" name="Picture 4" descr="Birds on a lake&#10;&#10;Description automatically generated">
            <a:extLst>
              <a:ext uri="{FF2B5EF4-FFF2-40B4-BE49-F238E27FC236}">
                <a16:creationId xmlns:a16="http://schemas.microsoft.com/office/drawing/2014/main" id="{59849092-EEDE-EF1A-5F2A-F2DE1C542A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525" y="3962400"/>
            <a:ext cx="7694613"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9F4648D9-2EF2-78F4-1584-9EB21A11243D}"/>
              </a:ext>
            </a:extLst>
          </p:cNvPr>
          <p:cNvSpPr>
            <a:spLocks noGrp="1" noChangeArrowheads="1"/>
          </p:cNvSpPr>
          <p:nvPr>
            <p:ph type="title"/>
          </p:nvPr>
        </p:nvSpPr>
        <p:spPr>
          <a:xfrm>
            <a:off x="609600" y="0"/>
            <a:ext cx="10972800" cy="1143000"/>
          </a:xfrm>
        </p:spPr>
        <p:txBody>
          <a:bodyPr/>
          <a:lstStyle/>
          <a:p>
            <a:r>
              <a:rPr lang="en-US" altLang="en-US"/>
              <a:t>Factors influencing WC stopover length (3)</a:t>
            </a:r>
          </a:p>
        </p:txBody>
      </p:sp>
      <p:graphicFrame>
        <p:nvGraphicFramePr>
          <p:cNvPr id="4" name="Content Placeholder 3">
            <a:extLst>
              <a:ext uri="{FF2B5EF4-FFF2-40B4-BE49-F238E27FC236}">
                <a16:creationId xmlns:a16="http://schemas.microsoft.com/office/drawing/2014/main" id="{6077EFB8-D3C7-E687-575D-6C1F2A434DEA}"/>
              </a:ext>
            </a:extLst>
          </p:cNvPr>
          <p:cNvGraphicFramePr>
            <a:graphicFrameLocks noGrp="1"/>
          </p:cNvGraphicFramePr>
          <p:nvPr>
            <p:ph idx="1"/>
          </p:nvPr>
        </p:nvGraphicFramePr>
        <p:xfrm>
          <a:off x="457200" y="954088"/>
          <a:ext cx="11353800" cy="3063875"/>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20000"/>
                    </a:ext>
                  </a:extLst>
                </a:gridCol>
                <a:gridCol w="9525000">
                  <a:extLst>
                    <a:ext uri="{9D8B030D-6E8A-4147-A177-3AD203B41FA5}">
                      <a16:colId xmlns:a16="http://schemas.microsoft.com/office/drawing/2014/main" val="20001"/>
                    </a:ext>
                  </a:extLst>
                </a:gridCol>
              </a:tblGrid>
              <a:tr h="640116">
                <a:tc>
                  <a:txBody>
                    <a:bodyPr/>
                    <a:lstStyle/>
                    <a:p>
                      <a:r>
                        <a:rPr lang="en-US" sz="1800" dirty="0">
                          <a:solidFill>
                            <a:srgbClr val="000066"/>
                          </a:solidFill>
                        </a:rPr>
                        <a:t>Decision Makers’ Needs</a:t>
                      </a:r>
                    </a:p>
                  </a:txBody>
                  <a:tcPr marT="45710" marB="457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10" marB="457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40090">
                <a:tc rowSpan="4">
                  <a:txBody>
                    <a:bodyPr/>
                    <a:lstStyle/>
                    <a:p>
                      <a:r>
                        <a:rPr lang="en-US" sz="1800" i="1" dirty="0"/>
                        <a:t>EBQ-5. </a:t>
                      </a:r>
                      <a:r>
                        <a:rPr lang="en-US" sz="1800" i="1" kern="1200" dirty="0">
                          <a:solidFill>
                            <a:schemeClr val="dk1"/>
                          </a:solidFill>
                          <a:effectLst/>
                          <a:latin typeface="+mn-lt"/>
                          <a:ea typeface="+mn-ea"/>
                          <a:cs typeface="+mn-cs"/>
                        </a:rPr>
                        <a:t>What factors influence WC stopover length within the AHR?</a:t>
                      </a:r>
                      <a:endParaRPr lang="en-US" sz="1800" i="1" dirty="0"/>
                    </a:p>
                  </a:txBody>
                  <a:tcPr marT="45710" marB="457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0" marB="457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65768">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0" marB="457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914465">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5c. Why give first roosts greater importance in statistical analyses than later roosts? </a:t>
                      </a:r>
                    </a:p>
                    <a:p>
                      <a:endParaRPr lang="en-US" sz="1800" kern="1200" dirty="0">
                        <a:solidFill>
                          <a:schemeClr val="dk1"/>
                        </a:solidFill>
                        <a:effectLst/>
                        <a:latin typeface="+mn-lt"/>
                        <a:ea typeface="+mn-ea"/>
                        <a:cs typeface="+mn-cs"/>
                      </a:endParaRPr>
                    </a:p>
                    <a:p>
                      <a:r>
                        <a:rPr lang="en-US" sz="1800" kern="1200" dirty="0">
                          <a:solidFill>
                            <a:schemeClr val="dk1"/>
                          </a:solidFill>
                          <a:effectLst/>
                          <a:latin typeface="+mn-lt"/>
                          <a:ea typeface="+mn-ea"/>
                          <a:cs typeface="+mn-cs"/>
                        </a:rPr>
                        <a:t>Don’t use confidence intervals to justify ‘statistical similarity’ (in roost site selection report).</a:t>
                      </a:r>
                      <a:endParaRPr lang="en-US" sz="1800" dirty="0"/>
                    </a:p>
                  </a:txBody>
                  <a:tcPr marT="45710" marB="457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03436">
                <a:tc vMerge="1">
                  <a:txBody>
                    <a:bodyPr/>
                    <a:lstStyle/>
                    <a:p>
                      <a:endParaRPr lang="en-US" sz="1800" i="1" dirty="0"/>
                    </a:p>
                  </a:txBody>
                  <a:tcPr marT="45719" marB="4571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0" marB="457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62484" name="Picture 2" descr="A couple of birds walking on water&#10;&#10;Description automatically generated">
            <a:extLst>
              <a:ext uri="{FF2B5EF4-FFF2-40B4-BE49-F238E27FC236}">
                <a16:creationId xmlns:a16="http://schemas.microsoft.com/office/drawing/2014/main" id="{38EDE40B-3134-937C-1A86-CA6A668E4E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1000" y="3908425"/>
            <a:ext cx="3897313" cy="259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5" name="Picture 4" descr="Birds on a lake&#10;&#10;Description automatically generated">
            <a:extLst>
              <a:ext uri="{FF2B5EF4-FFF2-40B4-BE49-F238E27FC236}">
                <a16:creationId xmlns:a16="http://schemas.microsoft.com/office/drawing/2014/main" id="{B881367F-1A03-8578-FE63-DB36BC876E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525" y="3962400"/>
            <a:ext cx="7694613"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86" name="TextBox 1">
            <a:extLst>
              <a:ext uri="{FF2B5EF4-FFF2-40B4-BE49-F238E27FC236}">
                <a16:creationId xmlns:a16="http://schemas.microsoft.com/office/drawing/2014/main" id="{4A27436C-D091-5DFE-17A9-584624A3F1D6}"/>
              </a:ext>
            </a:extLst>
          </p:cNvPr>
          <p:cNvSpPr txBox="1">
            <a:spLocks noChangeArrowheads="1"/>
          </p:cNvSpPr>
          <p:nvPr/>
        </p:nvSpPr>
        <p:spPr bwMode="auto">
          <a:xfrm>
            <a:off x="11098213" y="3584575"/>
            <a:ext cx="1006475" cy="6477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Over to Jennifer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8274C1F4-C612-ACB7-94EE-8B6586088A38}"/>
              </a:ext>
            </a:extLst>
          </p:cNvPr>
          <p:cNvSpPr>
            <a:spLocks noGrp="1" noChangeArrowheads="1"/>
          </p:cNvSpPr>
          <p:nvPr>
            <p:ph type="title"/>
          </p:nvPr>
        </p:nvSpPr>
        <p:spPr>
          <a:xfrm>
            <a:off x="609600" y="-7938"/>
            <a:ext cx="10972800" cy="792163"/>
          </a:xfrm>
        </p:spPr>
        <p:txBody>
          <a:bodyPr/>
          <a:lstStyle/>
          <a:p>
            <a:r>
              <a:rPr lang="en-US" altLang="en-US"/>
              <a:t>Questions posed to ISAC - 1 </a:t>
            </a:r>
          </a:p>
        </p:txBody>
      </p:sp>
      <p:graphicFrame>
        <p:nvGraphicFramePr>
          <p:cNvPr id="4" name="Content Placeholder 3">
            <a:extLst>
              <a:ext uri="{FF2B5EF4-FFF2-40B4-BE49-F238E27FC236}">
                <a16:creationId xmlns:a16="http://schemas.microsoft.com/office/drawing/2014/main" id="{61B8C0D3-9D95-F21B-EB77-1686F1A164BA}"/>
              </a:ext>
            </a:extLst>
          </p:cNvPr>
          <p:cNvGraphicFramePr>
            <a:graphicFrameLocks noGrp="1"/>
          </p:cNvGraphicFramePr>
          <p:nvPr>
            <p:ph idx="1"/>
          </p:nvPr>
        </p:nvGraphicFramePr>
        <p:xfrm>
          <a:off x="609600" y="771525"/>
          <a:ext cx="11172825" cy="5934076"/>
        </p:xfrm>
        <a:graphic>
          <a:graphicData uri="http://schemas.openxmlformats.org/drawingml/2006/table">
            <a:tbl>
              <a:tblPr firstRow="1" bandRow="1">
                <a:tableStyleId>{5C22544A-7EE6-4342-B048-85BDC9FD1C3A}</a:tableStyleId>
              </a:tblPr>
              <a:tblGrid>
                <a:gridCol w="11172825">
                  <a:extLst>
                    <a:ext uri="{9D8B030D-6E8A-4147-A177-3AD203B41FA5}">
                      <a16:colId xmlns:a16="http://schemas.microsoft.com/office/drawing/2014/main" val="20000"/>
                    </a:ext>
                  </a:extLst>
                </a:gridCol>
              </a:tblGrid>
              <a:tr h="370880">
                <a:tc>
                  <a:txBody>
                    <a:bodyPr/>
                    <a:lstStyle/>
                    <a:p>
                      <a:r>
                        <a:rPr lang="en-US" sz="1600" dirty="0">
                          <a:solidFill>
                            <a:srgbClr val="0000FF"/>
                          </a:solidFill>
                        </a:rPr>
                        <a:t>Questions about the </a:t>
                      </a:r>
                      <a:r>
                        <a:rPr lang="en-US" sz="1600" dirty="0" err="1">
                          <a:solidFill>
                            <a:srgbClr val="0000FF"/>
                          </a:solidFill>
                        </a:rPr>
                        <a:t>SoPR</a:t>
                      </a:r>
                      <a:r>
                        <a:rPr lang="en-US" sz="1600" dirty="0">
                          <a:solidFill>
                            <a:srgbClr val="0000FF"/>
                          </a:solidFill>
                        </a:rPr>
                        <a:t> (simplified)</a:t>
                      </a:r>
                    </a:p>
                  </a:txBody>
                  <a:tcPr marL="91436" marR="91436"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791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u="sng" kern="1200" dirty="0">
                          <a:solidFill>
                            <a:schemeClr val="dk1"/>
                          </a:solidFill>
                          <a:effectLst/>
                          <a:latin typeface="+mn-lt"/>
                          <a:ea typeface="+mn-ea"/>
                          <a:cs typeface="+mn-cs"/>
                        </a:rPr>
                        <a:t>Q1</a:t>
                      </a:r>
                      <a:r>
                        <a:rPr lang="en-US" sz="1600" b="1" kern="1200" dirty="0">
                          <a:solidFill>
                            <a:schemeClr val="dk1"/>
                          </a:solidFill>
                          <a:effectLst/>
                          <a:latin typeface="+mn-lt"/>
                          <a:ea typeface="+mn-ea"/>
                          <a:cs typeface="+mn-cs"/>
                        </a:rPr>
                        <a:t>: </a:t>
                      </a:r>
                      <a:r>
                        <a:rPr lang="en-US" sz="1600" kern="1200" dirty="0">
                          <a:solidFill>
                            <a:schemeClr val="dk1"/>
                          </a:solidFill>
                          <a:effectLst/>
                          <a:latin typeface="+mn-lt"/>
                          <a:ea typeface="+mn-ea"/>
                          <a:cs typeface="+mn-cs"/>
                        </a:rPr>
                        <a:t>Do format and content of 2024 </a:t>
                      </a:r>
                      <a:r>
                        <a:rPr lang="en-US" sz="1600" kern="1200" dirty="0" err="1">
                          <a:solidFill>
                            <a:schemeClr val="dk1"/>
                          </a:solidFill>
                          <a:effectLst/>
                          <a:latin typeface="+mn-lt"/>
                          <a:ea typeface="+mn-ea"/>
                          <a:cs typeface="+mn-cs"/>
                        </a:rPr>
                        <a:t>SoPR</a:t>
                      </a:r>
                      <a:r>
                        <a:rPr lang="en-US" sz="1600" kern="1200" dirty="0">
                          <a:solidFill>
                            <a:schemeClr val="dk1"/>
                          </a:solidFill>
                          <a:effectLst/>
                          <a:latin typeface="+mn-lt"/>
                          <a:ea typeface="+mn-ea"/>
                          <a:cs typeface="+mn-cs"/>
                        </a:rPr>
                        <a:t> appropriately communicate Program progress toward addressing EBQs for intended audience (primarily GC)?</a:t>
                      </a:r>
                      <a:r>
                        <a:rPr lang="en-US" sz="1600" b="1" kern="1200" dirty="0">
                          <a:solidFill>
                            <a:schemeClr val="dk1"/>
                          </a:solidFill>
                          <a:effectLst/>
                          <a:latin typeface="+mn-lt"/>
                          <a:ea typeface="+mn-ea"/>
                          <a:cs typeface="+mn-cs"/>
                        </a:rPr>
                        <a:t> </a:t>
                      </a:r>
                      <a:endParaRPr lang="en-US" sz="1600" dirty="0">
                        <a:latin typeface="+mn-lt"/>
                      </a:endParaRPr>
                    </a:p>
                  </a:txBody>
                  <a:tcPr marL="91436" marR="91436"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u="sng" kern="1200" dirty="0">
                          <a:solidFill>
                            <a:schemeClr val="dk1"/>
                          </a:solidFill>
                          <a:effectLst/>
                          <a:highlight>
                            <a:srgbClr val="FFFF00"/>
                          </a:highlight>
                          <a:latin typeface="+mn-lt"/>
                          <a:ea typeface="+mn-ea"/>
                          <a:cs typeface="+mn-cs"/>
                        </a:rPr>
                        <a:t>Q2</a:t>
                      </a:r>
                      <a:r>
                        <a:rPr lang="en-US" sz="1600" b="1" kern="1200" dirty="0">
                          <a:solidFill>
                            <a:schemeClr val="dk1"/>
                          </a:solidFill>
                          <a:effectLst/>
                          <a:highlight>
                            <a:srgbClr val="FFFF00"/>
                          </a:highlight>
                          <a:latin typeface="+mn-lt"/>
                          <a:ea typeface="+mn-ea"/>
                          <a:cs typeface="+mn-cs"/>
                        </a:rPr>
                        <a:t>: </a:t>
                      </a:r>
                      <a:r>
                        <a:rPr lang="en-US" sz="1600" kern="1200" dirty="0">
                          <a:solidFill>
                            <a:schemeClr val="dk1"/>
                          </a:solidFill>
                          <a:effectLst/>
                          <a:highlight>
                            <a:srgbClr val="FFFF00"/>
                          </a:highlight>
                          <a:latin typeface="+mn-lt"/>
                          <a:ea typeface="+mn-ea"/>
                          <a:cs typeface="+mn-cs"/>
                        </a:rPr>
                        <a:t>Are 2024 EBQ assessments logical? If not, why not? </a:t>
                      </a:r>
                      <a:r>
                        <a:rPr lang="en-US" sz="1600" kern="1200" dirty="0">
                          <a:solidFill>
                            <a:srgbClr val="FF0000"/>
                          </a:solidFill>
                          <a:effectLst/>
                          <a:highlight>
                            <a:srgbClr val="FFFF00"/>
                          </a:highlight>
                          <a:latin typeface="+mn-lt"/>
                          <a:ea typeface="+mn-ea"/>
                          <a:cs typeface="+mn-cs"/>
                        </a:rPr>
                        <a:t>Respond to Q2 for each of 10 EBQs.</a:t>
                      </a:r>
                      <a:r>
                        <a:rPr lang="en-US" sz="1600" b="1" kern="1200" dirty="0">
                          <a:solidFill>
                            <a:srgbClr val="FF0000"/>
                          </a:solidFill>
                          <a:effectLst/>
                          <a:highlight>
                            <a:srgbClr val="FFFF00"/>
                          </a:highlight>
                          <a:latin typeface="+mn-lt"/>
                          <a:ea typeface="+mn-ea"/>
                          <a:cs typeface="+mn-cs"/>
                        </a:rPr>
                        <a:t>  </a:t>
                      </a:r>
                      <a:endParaRPr lang="en-US" sz="1600" dirty="0">
                        <a:solidFill>
                          <a:srgbClr val="FF0000"/>
                        </a:solidFill>
                        <a:highlight>
                          <a:srgbClr val="FFFF00"/>
                        </a:highlight>
                        <a:latin typeface="+mn-lt"/>
                      </a:endParaRPr>
                    </a:p>
                  </a:txBody>
                  <a:tcPr marL="91436" marR="91436"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80">
                <a:tc>
                  <a:txBody>
                    <a:bodyPr/>
                    <a:lstStyle/>
                    <a:p>
                      <a:pPr marL="0" marR="0">
                        <a:spcBef>
                          <a:spcPts val="0"/>
                        </a:spcBef>
                        <a:spcAft>
                          <a:spcPts val="0"/>
                        </a:spcAft>
                      </a:pPr>
                      <a:r>
                        <a:rPr lang="en-US" sz="1600" b="1" u="sng" dirty="0">
                          <a:solidFill>
                            <a:srgbClr val="000000"/>
                          </a:solidFill>
                          <a:effectLst/>
                          <a:latin typeface="+mn-lt"/>
                          <a:ea typeface="Aptos" panose="020B0004020202020204" pitchFamily="34" charset="0"/>
                          <a:cs typeface="Aptos" panose="020B0004020202020204" pitchFamily="34" charset="0"/>
                        </a:rPr>
                        <a:t>Q3</a:t>
                      </a:r>
                      <a:r>
                        <a:rPr lang="en-US" sz="1600" b="1" dirty="0">
                          <a:solidFill>
                            <a:srgbClr val="000000"/>
                          </a:solidFill>
                          <a:effectLst/>
                          <a:latin typeface="+mn-lt"/>
                          <a:ea typeface="Aptos" panose="020B0004020202020204" pitchFamily="34" charset="0"/>
                          <a:cs typeface="Aptos" panose="020B0004020202020204" pitchFamily="34" charset="0"/>
                        </a:rPr>
                        <a:t>:  </a:t>
                      </a:r>
                      <a:r>
                        <a:rPr lang="en-US" sz="1600" dirty="0">
                          <a:solidFill>
                            <a:srgbClr val="000000"/>
                          </a:solidFill>
                          <a:effectLst/>
                          <a:latin typeface="+mn-lt"/>
                          <a:ea typeface="Aptos" panose="020B0004020202020204" pitchFamily="34" charset="0"/>
                          <a:cs typeface="Aptos" panose="020B0004020202020204" pitchFamily="34" charset="0"/>
                        </a:rPr>
                        <a:t>Does 2024 </a:t>
                      </a:r>
                      <a:r>
                        <a:rPr lang="en-US" sz="1600" dirty="0" err="1">
                          <a:solidFill>
                            <a:srgbClr val="000000"/>
                          </a:solidFill>
                          <a:effectLst/>
                          <a:latin typeface="+mn-lt"/>
                          <a:ea typeface="Aptos" panose="020B0004020202020204" pitchFamily="34" charset="0"/>
                          <a:cs typeface="Aptos" panose="020B0004020202020204" pitchFamily="34" charset="0"/>
                        </a:rPr>
                        <a:t>SoPR</a:t>
                      </a:r>
                      <a:r>
                        <a:rPr lang="en-US" sz="1600" dirty="0">
                          <a:solidFill>
                            <a:srgbClr val="000000"/>
                          </a:solidFill>
                          <a:effectLst/>
                          <a:latin typeface="+mn-lt"/>
                          <a:ea typeface="Aptos" panose="020B0004020202020204" pitchFamily="34" charset="0"/>
                          <a:cs typeface="Aptos" panose="020B0004020202020204" pitchFamily="34" charset="0"/>
                        </a:rPr>
                        <a:t> provide appropriate support / foundation / justification for key ideas and conclusions? </a:t>
                      </a:r>
                      <a:endParaRPr lang="en-US" sz="1600" dirty="0">
                        <a:latin typeface="+mn-lt"/>
                      </a:endParaRPr>
                    </a:p>
                  </a:txBody>
                  <a:tcPr marL="91436" marR="91436"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791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u="sng" kern="1200" dirty="0">
                          <a:solidFill>
                            <a:schemeClr val="dk1"/>
                          </a:solidFill>
                          <a:effectLst/>
                          <a:latin typeface="+mn-lt"/>
                          <a:ea typeface="+mn-ea"/>
                          <a:cs typeface="+mn-cs"/>
                        </a:rPr>
                        <a:t>Q4:</a:t>
                      </a:r>
                      <a:r>
                        <a:rPr lang="en-US" sz="1600" b="0" u="none" kern="1200" dirty="0">
                          <a:solidFill>
                            <a:schemeClr val="dk1"/>
                          </a:solidFill>
                          <a:effectLst/>
                          <a:latin typeface="+mn-lt"/>
                          <a:ea typeface="+mn-ea"/>
                          <a:cs typeface="+mn-cs"/>
                        </a:rPr>
                        <a:t>  Is the Program implementing Extension Science Plan management actions, research, monitoring, data analysis and synthesis in a way that facilitates EBQ assessment throughout the Extension?</a:t>
                      </a:r>
                      <a:endParaRPr lang="en-US" sz="1600" dirty="0">
                        <a:latin typeface="+mn-lt"/>
                      </a:endParaRPr>
                    </a:p>
                  </a:txBody>
                  <a:tcPr marL="91436" marR="91436"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kern="1200" dirty="0">
                          <a:solidFill>
                            <a:srgbClr val="0000FF"/>
                          </a:solidFill>
                          <a:latin typeface="+mn-lt"/>
                          <a:ea typeface="+mn-ea"/>
                          <a:cs typeface="+mn-cs"/>
                        </a:rPr>
                        <a:t>Other Questions (simplified)</a:t>
                      </a:r>
                      <a:endParaRPr lang="en-US" sz="1600" dirty="0">
                        <a:solidFill>
                          <a:srgbClr val="0000FF"/>
                        </a:solidFill>
                        <a:latin typeface="+mn-lt"/>
                      </a:endParaRPr>
                    </a:p>
                  </a:txBody>
                  <a:tcPr marL="91436" marR="91436"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5791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u="sng" dirty="0">
                          <a:latin typeface="+mn-lt"/>
                        </a:rPr>
                        <a:t>Q5. </a:t>
                      </a:r>
                      <a:r>
                        <a:rPr lang="en-US" sz="1600" kern="1200" dirty="0">
                          <a:solidFill>
                            <a:schemeClr val="dk1"/>
                          </a:solidFill>
                          <a:effectLst/>
                          <a:latin typeface="+mn-lt"/>
                          <a:ea typeface="+mn-ea"/>
                          <a:cs typeface="+mn-cs"/>
                        </a:rPr>
                        <a:t>Are approaches for evaluating </a:t>
                      </a:r>
                      <a:r>
                        <a:rPr lang="en-US" sz="1600" b="1" kern="1200" dirty="0">
                          <a:solidFill>
                            <a:schemeClr val="dk1"/>
                          </a:solidFill>
                          <a:effectLst/>
                          <a:latin typeface="+mn-lt"/>
                          <a:ea typeface="+mn-ea"/>
                          <a:cs typeface="+mn-cs"/>
                        </a:rPr>
                        <a:t>effectiveness of germination suppression flow releases </a:t>
                      </a:r>
                      <a:r>
                        <a:rPr lang="en-US" sz="1600" kern="1200" dirty="0">
                          <a:solidFill>
                            <a:schemeClr val="dk1"/>
                          </a:solidFill>
                          <a:effectLst/>
                          <a:latin typeface="+mn-lt"/>
                          <a:ea typeface="+mn-ea"/>
                          <a:cs typeface="+mn-cs"/>
                        </a:rPr>
                        <a:t>appropriate for quantifying costs and benefits? Should we consider other approaches?</a:t>
                      </a:r>
                      <a:endParaRPr lang="en-US" sz="1600" dirty="0">
                        <a:latin typeface="+mn-lt"/>
                      </a:endParaRPr>
                    </a:p>
                  </a:txBody>
                  <a:tcPr marL="91436" marR="91436"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5791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u="sng" kern="1200" dirty="0">
                          <a:solidFill>
                            <a:schemeClr val="dk1"/>
                          </a:solidFill>
                          <a:effectLst/>
                          <a:latin typeface="+mn-lt"/>
                          <a:ea typeface="+mn-ea"/>
                          <a:cs typeface="+mn-cs"/>
                        </a:rPr>
                        <a:t>Q6.</a:t>
                      </a:r>
                      <a:r>
                        <a:rPr lang="en-US" sz="1600" b="1" kern="1200" dirty="0">
                          <a:solidFill>
                            <a:schemeClr val="dk1"/>
                          </a:solidFill>
                          <a:effectLst/>
                          <a:latin typeface="+mn-lt"/>
                          <a:ea typeface="+mn-ea"/>
                          <a:cs typeface="+mn-cs"/>
                        </a:rPr>
                        <a:t> </a:t>
                      </a:r>
                      <a:r>
                        <a:rPr lang="en-US" sz="1600" kern="1200" dirty="0">
                          <a:solidFill>
                            <a:schemeClr val="dk1"/>
                          </a:solidFill>
                          <a:effectLst/>
                          <a:latin typeface="+mn-lt"/>
                          <a:ea typeface="+mn-ea"/>
                          <a:cs typeface="+mn-cs"/>
                        </a:rPr>
                        <a:t>Are conclusions regarding factors that impact </a:t>
                      </a:r>
                      <a:r>
                        <a:rPr lang="en-US" sz="1600" b="1" kern="1200" dirty="0">
                          <a:solidFill>
                            <a:schemeClr val="dk1"/>
                          </a:solidFill>
                          <a:effectLst/>
                          <a:latin typeface="+mn-lt"/>
                          <a:ea typeface="+mn-ea"/>
                          <a:cs typeface="+mn-cs"/>
                        </a:rPr>
                        <a:t>WC roost site selection </a:t>
                      </a:r>
                      <a:r>
                        <a:rPr lang="en-US" sz="1600" kern="1200" dirty="0">
                          <a:solidFill>
                            <a:schemeClr val="dk1"/>
                          </a:solidFill>
                          <a:effectLst/>
                          <a:latin typeface="+mn-lt"/>
                          <a:ea typeface="+mn-ea"/>
                          <a:cs typeface="+mn-cs"/>
                        </a:rPr>
                        <a:t>within AHR well-supported (data, methods, analyses, models), as detailed in WC Roost Site Selection Technical Report? Is the report appropriate for publication?</a:t>
                      </a:r>
                      <a:endParaRPr lang="en-US" sz="1600" dirty="0">
                        <a:latin typeface="+mn-lt"/>
                      </a:endParaRPr>
                    </a:p>
                  </a:txBody>
                  <a:tcPr marL="91436" marR="91436"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1310780">
                <a:tc>
                  <a:txBody>
                    <a:bodyPr/>
                    <a:lstStyle/>
                    <a:p>
                      <a:pPr lvl="0"/>
                      <a:r>
                        <a:rPr lang="en-US" sz="1600" b="1" u="sng" kern="1200" dirty="0">
                          <a:solidFill>
                            <a:schemeClr val="dk1"/>
                          </a:solidFill>
                          <a:effectLst/>
                          <a:latin typeface="+mn-lt"/>
                          <a:ea typeface="+mn-ea"/>
                          <a:cs typeface="+mn-cs"/>
                        </a:rPr>
                        <a:t>Q7.</a:t>
                      </a:r>
                      <a:r>
                        <a:rPr lang="en-US" sz="1600" b="0" u="none" kern="1200" dirty="0">
                          <a:solidFill>
                            <a:schemeClr val="dk1"/>
                          </a:solidFill>
                          <a:effectLst/>
                          <a:latin typeface="+mn-lt"/>
                          <a:ea typeface="+mn-ea"/>
                          <a:cs typeface="+mn-cs"/>
                        </a:rPr>
                        <a:t> </a:t>
                      </a:r>
                      <a:r>
                        <a:rPr lang="en-US" sz="1600" b="1" u="none" kern="1200" dirty="0">
                          <a:solidFill>
                            <a:schemeClr val="dk1"/>
                          </a:solidFill>
                          <a:effectLst/>
                          <a:latin typeface="+mn-lt"/>
                          <a:ea typeface="+mn-ea"/>
                          <a:cs typeface="+mn-cs"/>
                        </a:rPr>
                        <a:t>Pallid sturgeon:</a:t>
                      </a:r>
                      <a:r>
                        <a:rPr lang="en-US" sz="1600" b="0" u="none" kern="1200" dirty="0">
                          <a:solidFill>
                            <a:schemeClr val="dk1"/>
                          </a:solidFill>
                          <a:effectLst/>
                          <a:latin typeface="+mn-lt"/>
                          <a:ea typeface="+mn-ea"/>
                          <a:cs typeface="+mn-cs"/>
                        </a:rPr>
                        <a:t> a) Worth </a:t>
                      </a:r>
                      <a:r>
                        <a:rPr lang="en-US" sz="1600" kern="1200" dirty="0">
                          <a:solidFill>
                            <a:schemeClr val="dk1"/>
                          </a:solidFill>
                          <a:effectLst/>
                          <a:latin typeface="+mn-lt"/>
                          <a:ea typeface="+mn-ea"/>
                          <a:cs typeface="+mn-cs"/>
                        </a:rPr>
                        <a:t>collecting </a:t>
                      </a:r>
                      <a:r>
                        <a:rPr lang="en-US" sz="1600" b="1" kern="1200" dirty="0">
                          <a:solidFill>
                            <a:schemeClr val="dk1"/>
                          </a:solidFill>
                          <a:effectLst/>
                          <a:latin typeface="+mn-lt"/>
                          <a:ea typeface="+mn-ea"/>
                          <a:cs typeface="+mn-cs"/>
                        </a:rPr>
                        <a:t>data upstream of the Elkhorn River </a:t>
                      </a:r>
                      <a:r>
                        <a:rPr lang="en-US" sz="1600" kern="1200" dirty="0">
                          <a:solidFill>
                            <a:schemeClr val="dk1"/>
                          </a:solidFill>
                          <a:effectLst/>
                          <a:latin typeface="+mn-lt"/>
                          <a:ea typeface="+mn-ea"/>
                          <a:cs typeface="+mn-cs"/>
                        </a:rPr>
                        <a:t>for EBQ#7? </a:t>
                      </a:r>
                    </a:p>
                    <a:p>
                      <a:pPr lvl="0"/>
                      <a:r>
                        <a:rPr lang="en-US" sz="1600" kern="1200" dirty="0">
                          <a:solidFill>
                            <a:schemeClr val="dk1"/>
                          </a:solidFill>
                          <a:effectLst/>
                          <a:latin typeface="+mn-lt"/>
                          <a:ea typeface="+mn-ea"/>
                          <a:cs typeface="+mn-cs"/>
                        </a:rPr>
                        <a:t>b) Is understanding of </a:t>
                      </a:r>
                      <a:r>
                        <a:rPr lang="en-US" sz="1600" b="1" kern="1200" dirty="0">
                          <a:solidFill>
                            <a:schemeClr val="dk1"/>
                          </a:solidFill>
                          <a:effectLst/>
                          <a:latin typeface="+mn-lt"/>
                          <a:ea typeface="+mn-ea"/>
                          <a:cs typeface="+mn-cs"/>
                        </a:rPr>
                        <a:t>factors associated with immigration/occurrence and emigration </a:t>
                      </a:r>
                      <a:r>
                        <a:rPr lang="en-US" sz="1600" kern="1200" dirty="0">
                          <a:solidFill>
                            <a:schemeClr val="dk1"/>
                          </a:solidFill>
                          <a:effectLst/>
                          <a:latin typeface="+mn-lt"/>
                          <a:ea typeface="+mn-ea"/>
                          <a:cs typeface="+mn-cs"/>
                        </a:rPr>
                        <a:t>into/out of lower Platte River (LPR) enough to inform Program water management in the central Platte River?</a:t>
                      </a:r>
                    </a:p>
                    <a:p>
                      <a:pPr lvl="0"/>
                      <a:r>
                        <a:rPr lang="en-US" sz="1600" kern="1200" dirty="0">
                          <a:solidFill>
                            <a:schemeClr val="dk1"/>
                          </a:solidFill>
                          <a:effectLst/>
                          <a:latin typeface="+mn-lt"/>
                          <a:ea typeface="+mn-ea"/>
                          <a:cs typeface="+mn-cs"/>
                        </a:rPr>
                        <a:t>c) What will Program learn about </a:t>
                      </a:r>
                      <a:r>
                        <a:rPr lang="en-US" sz="1600" b="1" kern="1200" dirty="0">
                          <a:solidFill>
                            <a:schemeClr val="dk1"/>
                          </a:solidFill>
                          <a:effectLst/>
                          <a:latin typeface="+mn-lt"/>
                          <a:ea typeface="+mn-ea"/>
                          <a:cs typeface="+mn-cs"/>
                        </a:rPr>
                        <a:t>pallid sturgeon movement into, through, and out of LPR</a:t>
                      </a:r>
                      <a:r>
                        <a:rPr lang="en-US" sz="1600" kern="1200" dirty="0">
                          <a:solidFill>
                            <a:schemeClr val="dk1"/>
                          </a:solidFill>
                          <a:effectLst/>
                          <a:latin typeface="+mn-lt"/>
                          <a:ea typeface="+mn-ea"/>
                          <a:cs typeface="+mn-cs"/>
                        </a:rPr>
                        <a:t>?</a:t>
                      </a:r>
                    </a:p>
                    <a:p>
                      <a:pPr lvl="0"/>
                      <a:r>
                        <a:rPr lang="en-US" sz="1600" kern="1200" dirty="0">
                          <a:solidFill>
                            <a:schemeClr val="dk1"/>
                          </a:solidFill>
                          <a:effectLst/>
                          <a:latin typeface="+mn-lt"/>
                          <a:ea typeface="+mn-ea"/>
                          <a:cs typeface="+mn-cs"/>
                        </a:rPr>
                        <a:t>d) Does </a:t>
                      </a:r>
                      <a:r>
                        <a:rPr lang="en-US" sz="1600" b="1" kern="1200" dirty="0">
                          <a:solidFill>
                            <a:schemeClr val="dk1"/>
                          </a:solidFill>
                          <a:effectLst/>
                          <a:latin typeface="+mn-lt"/>
                          <a:ea typeface="+mn-ea"/>
                          <a:cs typeface="+mn-cs"/>
                        </a:rPr>
                        <a:t>larval trawling </a:t>
                      </a:r>
                      <a:r>
                        <a:rPr lang="en-US" sz="1600" kern="1200" dirty="0">
                          <a:solidFill>
                            <a:schemeClr val="dk1"/>
                          </a:solidFill>
                          <a:effectLst/>
                          <a:latin typeface="+mn-lt"/>
                          <a:ea typeface="+mn-ea"/>
                          <a:cs typeface="+mn-cs"/>
                        </a:rPr>
                        <a:t>at Platte / Missouri confluence help to answer EBQ#7? Should Program maintain larval trawling? </a:t>
                      </a:r>
                      <a:endParaRPr lang="en-US" sz="1600" dirty="0">
                        <a:latin typeface="+mn-lt"/>
                      </a:endParaRPr>
                    </a:p>
                  </a:txBody>
                  <a:tcPr marL="91436" marR="91436"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8230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latin typeface="+mn-lt"/>
                        </a:rPr>
                        <a:t>Q8. Piping plovers. </a:t>
                      </a:r>
                    </a:p>
                    <a:p>
                      <a:pPr lvl="0"/>
                      <a:r>
                        <a:rPr lang="en-US" sz="1600" b="0" u="none" kern="1200" dirty="0">
                          <a:solidFill>
                            <a:schemeClr val="dk1"/>
                          </a:solidFill>
                          <a:effectLst/>
                          <a:latin typeface="+mn-lt"/>
                          <a:ea typeface="+mn-ea"/>
                          <a:cs typeface="+mn-cs"/>
                        </a:rPr>
                        <a:t>a) Are approaches for </a:t>
                      </a:r>
                      <a:r>
                        <a:rPr lang="en-US" sz="1600" b="1" u="none" kern="1200" dirty="0">
                          <a:solidFill>
                            <a:schemeClr val="dk1"/>
                          </a:solidFill>
                          <a:effectLst/>
                          <a:latin typeface="+mn-lt"/>
                          <a:ea typeface="+mn-ea"/>
                          <a:cs typeface="+mn-cs"/>
                        </a:rPr>
                        <a:t>evaluating effectiveness of predator management </a:t>
                      </a:r>
                      <a:r>
                        <a:rPr lang="en-US" sz="1600" b="0" u="none" kern="1200" dirty="0">
                          <a:solidFill>
                            <a:schemeClr val="dk1"/>
                          </a:solidFill>
                          <a:effectLst/>
                          <a:latin typeface="+mn-lt"/>
                          <a:ea typeface="+mn-ea"/>
                          <a:cs typeface="+mn-cs"/>
                        </a:rPr>
                        <a:t>appropriate? </a:t>
                      </a:r>
                    </a:p>
                    <a:p>
                      <a:pPr lvl="0"/>
                      <a:r>
                        <a:rPr lang="en-US" sz="1600" b="0" u="none" kern="1200" dirty="0">
                          <a:solidFill>
                            <a:schemeClr val="dk1"/>
                          </a:solidFill>
                          <a:effectLst/>
                          <a:latin typeface="+mn-lt"/>
                          <a:ea typeface="+mn-ea"/>
                          <a:cs typeface="+mn-cs"/>
                        </a:rPr>
                        <a:t>b) Regardless of management effectiveness, is it worth continuing </a:t>
                      </a:r>
                      <a:r>
                        <a:rPr lang="en-US" sz="1600" b="1" u="none" kern="1200" dirty="0">
                          <a:solidFill>
                            <a:schemeClr val="dk1"/>
                          </a:solidFill>
                          <a:effectLst/>
                          <a:latin typeface="+mn-lt"/>
                          <a:ea typeface="+mn-ea"/>
                          <a:cs typeface="+mn-cs"/>
                        </a:rPr>
                        <a:t>camera work </a:t>
                      </a:r>
                      <a:r>
                        <a:rPr lang="en-US" sz="1600" b="0" u="none" kern="1200" dirty="0">
                          <a:solidFill>
                            <a:schemeClr val="dk1"/>
                          </a:solidFill>
                          <a:effectLst/>
                          <a:latin typeface="+mn-lt"/>
                          <a:ea typeface="+mn-ea"/>
                          <a:cs typeface="+mn-cs"/>
                        </a:rPr>
                        <a:t>beyond 2024? </a:t>
                      </a:r>
                      <a:endParaRPr lang="en-US" sz="1600" b="1" dirty="0">
                        <a:latin typeface="+mn-lt"/>
                      </a:endParaRPr>
                    </a:p>
                  </a:txBody>
                  <a:tcPr marL="91436" marR="91436"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8CD9B629-B059-C306-051D-5A96682584C8}"/>
              </a:ext>
            </a:extLst>
          </p:cNvPr>
          <p:cNvSpPr>
            <a:spLocks noGrp="1" noChangeArrowheads="1"/>
          </p:cNvSpPr>
          <p:nvPr>
            <p:ph type="title"/>
          </p:nvPr>
        </p:nvSpPr>
        <p:spPr/>
        <p:txBody>
          <a:bodyPr/>
          <a:lstStyle/>
          <a:p>
            <a:r>
              <a:rPr lang="en-US" altLang="en-US"/>
              <a:t>From  “08 WC Roost Site Selection Report”</a:t>
            </a:r>
          </a:p>
        </p:txBody>
      </p:sp>
      <p:pic>
        <p:nvPicPr>
          <p:cNvPr id="64515" name="Content Placeholder 13">
            <a:extLst>
              <a:ext uri="{FF2B5EF4-FFF2-40B4-BE49-F238E27FC236}">
                <a16:creationId xmlns:a16="http://schemas.microsoft.com/office/drawing/2014/main" id="{A2B1F478-09DA-9EEE-F78B-BF6B3A5F53D0}"/>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869950" y="1066800"/>
            <a:ext cx="9963150" cy="5105400"/>
          </a:xfrm>
        </p:spPr>
      </p:pic>
      <mc:AlternateContent xmlns:mc="http://schemas.openxmlformats.org/markup-compatibility/2006">
        <mc:Choice xmlns:p14="http://schemas.microsoft.com/office/powerpoint/2010/main" Requires="p14">
          <p:contentPart p14:bwMode="auto" r:id="rId4">
            <p14:nvContentPartPr>
              <p14:cNvPr id="15" name="Ink 14">
                <a:extLst>
                  <a:ext uri="{FF2B5EF4-FFF2-40B4-BE49-F238E27FC236}">
                    <a16:creationId xmlns:a16="http://schemas.microsoft.com/office/drawing/2014/main" id="{6625207F-C17C-83B2-40E6-B205275CBDA0}"/>
                  </a:ext>
                </a:extLst>
              </p14:cNvPr>
              <p14:cNvContentPartPr/>
              <p14:nvPr/>
            </p14:nvContentPartPr>
            <p14:xfrm>
              <a:off x="6001710" y="1591237"/>
              <a:ext cx="360" cy="2747880"/>
            </p14:xfrm>
          </p:contentPart>
        </mc:Choice>
        <mc:Fallback>
          <p:pic>
            <p:nvPicPr>
              <p:cNvPr id="15" name="Ink 14">
                <a:extLst>
                  <a:ext uri="{FF2B5EF4-FFF2-40B4-BE49-F238E27FC236}">
                    <a16:creationId xmlns:a16="http://schemas.microsoft.com/office/drawing/2014/main" id="{6625207F-C17C-83B2-40E6-B205275CBDA0}"/>
                  </a:ext>
                </a:extLst>
              </p:cNvPr>
              <p:cNvPicPr/>
              <p:nvPr/>
            </p:nvPicPr>
            <p:blipFill>
              <a:blip r:embed="rId5"/>
              <a:stretch>
                <a:fillRect/>
              </a:stretch>
            </p:blipFill>
            <p:spPr>
              <a:xfrm>
                <a:off x="5938710" y="1528245"/>
                <a:ext cx="126000" cy="2873504"/>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7" name="Ink 16">
                <a:extLst>
                  <a:ext uri="{FF2B5EF4-FFF2-40B4-BE49-F238E27FC236}">
                    <a16:creationId xmlns:a16="http://schemas.microsoft.com/office/drawing/2014/main" id="{63DF20C9-F083-4947-4ACC-1A7D02E21B04}"/>
                  </a:ext>
                </a:extLst>
              </p14:cNvPr>
              <p14:cNvContentPartPr/>
              <p14:nvPr/>
            </p14:nvContentPartPr>
            <p14:xfrm>
              <a:off x="9861270" y="1578997"/>
              <a:ext cx="360" cy="2682720"/>
            </p14:xfrm>
          </p:contentPart>
        </mc:Choice>
        <mc:Fallback>
          <p:pic>
            <p:nvPicPr>
              <p:cNvPr id="17" name="Ink 16">
                <a:extLst>
                  <a:ext uri="{FF2B5EF4-FFF2-40B4-BE49-F238E27FC236}">
                    <a16:creationId xmlns:a16="http://schemas.microsoft.com/office/drawing/2014/main" id="{63DF20C9-F083-4947-4ACC-1A7D02E21B04}"/>
                  </a:ext>
                </a:extLst>
              </p:cNvPr>
              <p:cNvPicPr/>
              <p:nvPr/>
            </p:nvPicPr>
            <p:blipFill>
              <a:blip r:embed="rId7"/>
              <a:stretch>
                <a:fillRect/>
              </a:stretch>
            </p:blipFill>
            <p:spPr>
              <a:xfrm>
                <a:off x="9798270" y="1515997"/>
                <a:ext cx="126000" cy="28083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8" name="Ink 17">
                <a:extLst>
                  <a:ext uri="{FF2B5EF4-FFF2-40B4-BE49-F238E27FC236}">
                    <a16:creationId xmlns:a16="http://schemas.microsoft.com/office/drawing/2014/main" id="{4AD34999-7ADD-6AB2-298E-931ECCFC6A48}"/>
                  </a:ext>
                </a:extLst>
              </p14:cNvPr>
              <p14:cNvContentPartPr/>
              <p14:nvPr/>
            </p14:nvContentPartPr>
            <p14:xfrm>
              <a:off x="9127194" y="1596185"/>
              <a:ext cx="360" cy="2747880"/>
            </p14:xfrm>
          </p:contentPart>
        </mc:Choice>
        <mc:Fallback>
          <p:pic>
            <p:nvPicPr>
              <p:cNvPr id="18" name="Ink 17">
                <a:extLst>
                  <a:ext uri="{FF2B5EF4-FFF2-40B4-BE49-F238E27FC236}">
                    <a16:creationId xmlns:a16="http://schemas.microsoft.com/office/drawing/2014/main" id="{4AD34999-7ADD-6AB2-298E-931ECCFC6A48}"/>
                  </a:ext>
                </a:extLst>
              </p:cNvPr>
              <p:cNvPicPr/>
              <p:nvPr/>
            </p:nvPicPr>
            <p:blipFill>
              <a:blip r:embed="rId5"/>
              <a:stretch>
                <a:fillRect/>
              </a:stretch>
            </p:blipFill>
            <p:spPr>
              <a:xfrm>
                <a:off x="9064194" y="1533193"/>
                <a:ext cx="126000" cy="2873504"/>
              </a:xfrm>
              <a:prstGeom prst="rect">
                <a:avLst/>
              </a:prstGeom>
            </p:spPr>
          </p:pic>
        </mc:Fallback>
      </mc:AlternateContent>
      <p:sp>
        <p:nvSpPr>
          <p:cNvPr id="64519" name="TextBox 2">
            <a:extLst>
              <a:ext uri="{FF2B5EF4-FFF2-40B4-BE49-F238E27FC236}">
                <a16:creationId xmlns:a16="http://schemas.microsoft.com/office/drawing/2014/main" id="{3E4CDAC4-28EB-CCB8-6B93-2E2F14B24CA4}"/>
              </a:ext>
            </a:extLst>
          </p:cNvPr>
          <p:cNvSpPr txBox="1">
            <a:spLocks noChangeArrowheads="1"/>
          </p:cNvSpPr>
          <p:nvPr/>
        </p:nvSpPr>
        <p:spPr bwMode="auto">
          <a:xfrm>
            <a:off x="11098213" y="381000"/>
            <a:ext cx="1006475" cy="36988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Jennifer</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5C7780-E949-E892-E57A-B66766B56A33}"/>
              </a:ext>
            </a:extLst>
          </p:cNvPr>
          <p:cNvSpPr>
            <a:spLocks noGrp="1"/>
          </p:cNvSpPr>
          <p:nvPr>
            <p:ph idx="1"/>
          </p:nvPr>
        </p:nvSpPr>
        <p:spPr>
          <a:xfrm>
            <a:off x="609600" y="304800"/>
            <a:ext cx="10820400" cy="5562600"/>
          </a:xfrm>
        </p:spPr>
        <p:txBody>
          <a:bodyPr/>
          <a:lstStyle/>
          <a:p>
            <a:pPr marL="0" indent="0">
              <a:buFontTx/>
              <a:buNone/>
              <a:defRPr/>
            </a:pPr>
            <a:r>
              <a:rPr lang="en-US" sz="2800" dirty="0"/>
              <a:t>For the Roost selection report:</a:t>
            </a:r>
          </a:p>
          <a:p>
            <a:pPr>
              <a:defRPr/>
            </a:pPr>
            <a:endParaRPr lang="en-US" sz="2800" dirty="0"/>
          </a:p>
          <a:p>
            <a:pPr>
              <a:defRPr/>
            </a:pPr>
            <a:r>
              <a:rPr lang="en-US" sz="2800" dirty="0"/>
              <a:t>To compare yellow (</a:t>
            </a:r>
            <a:r>
              <a:rPr lang="en-US" sz="2800" dirty="0" err="1"/>
              <a:t>Baasch</a:t>
            </a:r>
            <a:r>
              <a:rPr lang="en-US" sz="2800" dirty="0"/>
              <a:t> et al) and red (EDO) lines, you can compute the difference in the relative selection ratio at the two unobstructed channel widths.  Then </a:t>
            </a:r>
            <a:r>
              <a:rPr lang="en-US" sz="2800" u="sng" dirty="0"/>
              <a:t>use bootstrapping to compute a CI for the difference</a:t>
            </a:r>
            <a:r>
              <a:rPr lang="en-US" sz="2800" dirty="0"/>
              <a:t> (or PI as appropriate).</a:t>
            </a:r>
          </a:p>
          <a:p>
            <a:pPr marL="457200" lvl="1" indent="0">
              <a:buFontTx/>
              <a:buNone/>
              <a:defRPr/>
            </a:pPr>
            <a:endParaRPr lang="en-US" dirty="0"/>
          </a:p>
          <a:p>
            <a:pPr marL="514350" indent="-457200">
              <a:defRPr/>
            </a:pPr>
            <a:r>
              <a:rPr lang="en-US" sz="2800" dirty="0"/>
              <a:t>Not recommended:  Alternatively, redo the analysis using a Bayesian model.  I don't recommend since you are comparing the new results to the previously published data and analyses which use the frequentist approach</a:t>
            </a:r>
          </a:p>
          <a:p>
            <a:pPr marL="457200" lvl="1" indent="0">
              <a:buFontTx/>
              <a:buNone/>
              <a:defRPr/>
            </a:pPr>
            <a:endParaRPr lang="en-US" u="sng" dirty="0"/>
          </a:p>
          <a:p>
            <a:pPr marL="457200" lvl="1" indent="0">
              <a:buFontTx/>
              <a:buNone/>
              <a:defRPr/>
            </a:pPr>
            <a:endParaRPr lang="en-US" dirty="0"/>
          </a:p>
          <a:p>
            <a:pPr>
              <a:defRPr/>
            </a:pPr>
            <a:endParaRPr lang="en-US" dirty="0"/>
          </a:p>
        </p:txBody>
      </p:sp>
      <p:sp>
        <p:nvSpPr>
          <p:cNvPr id="66563" name="TextBox 1">
            <a:extLst>
              <a:ext uri="{FF2B5EF4-FFF2-40B4-BE49-F238E27FC236}">
                <a16:creationId xmlns:a16="http://schemas.microsoft.com/office/drawing/2014/main" id="{9E52434B-B9EC-0A01-CBDA-6AEC6F3D3283}"/>
              </a:ext>
            </a:extLst>
          </p:cNvPr>
          <p:cNvSpPr txBox="1">
            <a:spLocks noChangeArrowheads="1"/>
          </p:cNvSpPr>
          <p:nvPr/>
        </p:nvSpPr>
        <p:spPr bwMode="auto">
          <a:xfrm>
            <a:off x="11098213" y="115888"/>
            <a:ext cx="1006475" cy="36988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Jennifer</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D6DDE03A-CCEA-C249-659E-2F1D400A28C8}"/>
              </a:ext>
            </a:extLst>
          </p:cNvPr>
          <p:cNvSpPr>
            <a:spLocks noGrp="1" noChangeArrowheads="1"/>
          </p:cNvSpPr>
          <p:nvPr>
            <p:ph type="title"/>
          </p:nvPr>
        </p:nvSpPr>
        <p:spPr/>
        <p:txBody>
          <a:bodyPr/>
          <a:lstStyle/>
          <a:p>
            <a:pPr algn="l"/>
            <a:r>
              <a:rPr lang="en-US" altLang="en-US"/>
              <a:t>Moving forward</a:t>
            </a:r>
          </a:p>
        </p:txBody>
      </p:sp>
      <p:sp>
        <p:nvSpPr>
          <p:cNvPr id="68611" name="Content Placeholder 2">
            <a:extLst>
              <a:ext uri="{FF2B5EF4-FFF2-40B4-BE49-F238E27FC236}">
                <a16:creationId xmlns:a16="http://schemas.microsoft.com/office/drawing/2014/main" id="{239D812C-7346-AF07-8836-CA80E3222744}"/>
              </a:ext>
            </a:extLst>
          </p:cNvPr>
          <p:cNvSpPr>
            <a:spLocks noGrp="1" noChangeArrowheads="1"/>
          </p:cNvSpPr>
          <p:nvPr>
            <p:ph idx="1"/>
          </p:nvPr>
        </p:nvSpPr>
        <p:spPr>
          <a:xfrm>
            <a:off x="457200" y="4648200"/>
            <a:ext cx="11125200" cy="1958975"/>
          </a:xfrm>
        </p:spPr>
        <p:txBody>
          <a:bodyPr/>
          <a:lstStyle/>
          <a:p>
            <a:r>
              <a:rPr lang="en-US" altLang="en-US" sz="2000">
                <a:solidFill>
                  <a:srgbClr val="000000"/>
                </a:solidFill>
              </a:rPr>
              <a:t>What are appropriate uses of the resource selection function model?</a:t>
            </a:r>
          </a:p>
          <a:p>
            <a:r>
              <a:rPr lang="en-US" altLang="en-US" sz="2000">
                <a:solidFill>
                  <a:srgbClr val="000000"/>
                </a:solidFill>
              </a:rPr>
              <a:t>Appropriate:  for a specific UOCW, what is a 95% CI (or PI) for the Relative Selection Ratio (RSR)?</a:t>
            </a:r>
          </a:p>
          <a:p>
            <a:r>
              <a:rPr lang="en-US" altLang="en-US" sz="2000">
                <a:solidFill>
                  <a:srgbClr val="000000"/>
                </a:solidFill>
              </a:rPr>
              <a:t>Can’t do: what is a 95% CI for UOCW when RSR is above 50%? </a:t>
            </a:r>
          </a:p>
          <a:p>
            <a:r>
              <a:rPr lang="en-US" altLang="en-US" sz="2000">
                <a:solidFill>
                  <a:srgbClr val="000000"/>
                </a:solidFill>
              </a:rPr>
              <a:t>Can’t do:  what is a 95% CI for UOCW around the maximum RSR?</a:t>
            </a:r>
          </a:p>
        </p:txBody>
      </p:sp>
      <p:pic>
        <p:nvPicPr>
          <p:cNvPr id="68612" name="Picture 4">
            <a:extLst>
              <a:ext uri="{FF2B5EF4-FFF2-40B4-BE49-F238E27FC236}">
                <a16:creationId xmlns:a16="http://schemas.microsoft.com/office/drawing/2014/main" id="{02C04AFD-6AEC-C525-71F5-AE25660F13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250825"/>
            <a:ext cx="6243638" cy="425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p14="http://schemas.microsoft.com/office/powerpoint/2010/main" Requires="p14">
          <p:contentPart p14:bwMode="auto" r:id="rId4">
            <p14:nvContentPartPr>
              <p14:cNvPr id="7" name="Ink 6">
                <a:extLst>
                  <a:ext uri="{FF2B5EF4-FFF2-40B4-BE49-F238E27FC236}">
                    <a16:creationId xmlns:a16="http://schemas.microsoft.com/office/drawing/2014/main" id="{70C6ED01-8DBF-CD9F-38BF-2417BC2462D1}"/>
                  </a:ext>
                </a:extLst>
              </p14:cNvPr>
              <p14:cNvContentPartPr/>
              <p14:nvPr/>
            </p14:nvContentPartPr>
            <p14:xfrm>
              <a:off x="8733030" y="581807"/>
              <a:ext cx="360" cy="3253680"/>
            </p14:xfrm>
          </p:contentPart>
        </mc:Choice>
        <mc:Fallback>
          <p:pic>
            <p:nvPicPr>
              <p:cNvPr id="7" name="Ink 6">
                <a:extLst>
                  <a:ext uri="{FF2B5EF4-FFF2-40B4-BE49-F238E27FC236}">
                    <a16:creationId xmlns:a16="http://schemas.microsoft.com/office/drawing/2014/main" id="{70C6ED01-8DBF-CD9F-38BF-2417BC2462D1}"/>
                  </a:ext>
                </a:extLst>
              </p:cNvPr>
              <p:cNvPicPr/>
              <p:nvPr/>
            </p:nvPicPr>
            <p:blipFill>
              <a:blip r:embed="rId5"/>
              <a:stretch>
                <a:fillRect/>
              </a:stretch>
            </p:blipFill>
            <p:spPr>
              <a:xfrm>
                <a:off x="8670030" y="518800"/>
                <a:ext cx="126000" cy="3379334"/>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2" name="Ink 11">
                <a:extLst>
                  <a:ext uri="{FF2B5EF4-FFF2-40B4-BE49-F238E27FC236}">
                    <a16:creationId xmlns:a16="http://schemas.microsoft.com/office/drawing/2014/main" id="{1077C3F9-5D64-9A38-B0CD-0C7C3367E63A}"/>
                  </a:ext>
                </a:extLst>
              </p14:cNvPr>
              <p14:cNvContentPartPr/>
              <p14:nvPr/>
            </p14:nvContentPartPr>
            <p14:xfrm>
              <a:off x="1983030" y="5609567"/>
              <a:ext cx="1351440" cy="360"/>
            </p14:xfrm>
          </p:contentPart>
        </mc:Choice>
        <mc:Fallback>
          <p:pic>
            <p:nvPicPr>
              <p:cNvPr id="12" name="Ink 11">
                <a:extLst>
                  <a:ext uri="{FF2B5EF4-FFF2-40B4-BE49-F238E27FC236}">
                    <a16:creationId xmlns:a16="http://schemas.microsoft.com/office/drawing/2014/main" id="{1077C3F9-5D64-9A38-B0CD-0C7C3367E63A}"/>
                  </a:ext>
                </a:extLst>
              </p:cNvPr>
              <p:cNvPicPr/>
              <p:nvPr/>
            </p:nvPicPr>
            <p:blipFill>
              <a:blip r:embed="rId7"/>
              <a:stretch>
                <a:fillRect/>
              </a:stretch>
            </p:blipFill>
            <p:spPr>
              <a:xfrm>
                <a:off x="1920013" y="5546567"/>
                <a:ext cx="1477113" cy="126000"/>
              </a:xfrm>
              <a:prstGeom prst="rect">
                <a:avLst/>
              </a:prstGeom>
            </p:spPr>
          </p:pic>
        </mc:Fallback>
      </mc:AlternateContent>
      <p:sp>
        <p:nvSpPr>
          <p:cNvPr id="10" name="Connecteur droit 9">
            <a:extLst>
              <a:ext uri="{FF2B5EF4-FFF2-40B4-BE49-F238E27FC236}">
                <a16:creationId xmlns:a16="http://schemas.microsoft.com/office/drawing/2014/main" id="{F5DC2AF3-E7EF-76F1-4978-952E3951DEB4}"/>
              </a:ext>
            </a:extLst>
          </p:cNvPr>
          <p:cNvSpPr/>
          <p:nvPr/>
        </p:nvSpPr>
        <p:spPr>
          <a:xfrm>
            <a:off x="7620000" y="3816350"/>
            <a:ext cx="2193925" cy="0"/>
          </a:xfrm>
          <a:prstGeom prst="line">
            <a:avLst/>
          </a:prstGeom>
          <a:solidFill>
            <a:srgbClr val="E71224">
              <a:alpha val="5000"/>
            </a:srgbClr>
          </a:solidFill>
          <a:ln w="126000">
            <a:solidFill>
              <a:srgbClr val="E71224"/>
            </a:solidFill>
          </a:ln>
        </p:spPr>
        <p:style>
          <a:lnRef idx="1">
            <a:schemeClr val="accent1"/>
          </a:lnRef>
          <a:fillRef idx="0">
            <a:schemeClr val="accent1"/>
          </a:fillRef>
          <a:effectRef idx="0">
            <a:schemeClr val="accent1"/>
          </a:effectRef>
          <a:fontRef idx="minor">
            <a:schemeClr val="tx1"/>
          </a:fontRef>
        </p:style>
        <p:txBody>
          <a:bodyPr wrap="none" anchor="ctr" anchorCtr="1"/>
          <a:lstStyle/>
          <a:p>
            <a:pPr>
              <a:defRPr/>
            </a:pPr>
            <a:endParaRPr lang="en-US">
              <a:solidFill>
                <a:srgbClr val="E71224"/>
              </a:solidFill>
            </a:endParaRPr>
          </a:p>
        </p:txBody>
      </p:sp>
      <p:sp>
        <p:nvSpPr>
          <p:cNvPr id="11" name="Conector recto 10">
            <a:extLst>
              <a:ext uri="{FF2B5EF4-FFF2-40B4-BE49-F238E27FC236}">
                <a16:creationId xmlns:a16="http://schemas.microsoft.com/office/drawing/2014/main" id="{4A59593D-4269-E1E7-0E1B-63B22156B39A}"/>
              </a:ext>
            </a:extLst>
          </p:cNvPr>
          <p:cNvSpPr/>
          <p:nvPr/>
        </p:nvSpPr>
        <p:spPr>
          <a:xfrm>
            <a:off x="8534400" y="5943600"/>
            <a:ext cx="2193925" cy="0"/>
          </a:xfrm>
          <a:prstGeom prst="line">
            <a:avLst/>
          </a:prstGeom>
          <a:solidFill>
            <a:srgbClr val="E71224">
              <a:alpha val="5000"/>
            </a:srgbClr>
          </a:solidFill>
          <a:ln w="126000">
            <a:solidFill>
              <a:srgbClr val="E71224"/>
            </a:solidFill>
          </a:ln>
        </p:spPr>
        <p:style>
          <a:lnRef idx="1">
            <a:schemeClr val="accent1"/>
          </a:lnRef>
          <a:fillRef idx="0">
            <a:schemeClr val="accent1"/>
          </a:fillRef>
          <a:effectRef idx="0">
            <a:schemeClr val="accent1"/>
          </a:effectRef>
          <a:fontRef idx="minor">
            <a:schemeClr val="tx1"/>
          </a:fontRef>
        </p:style>
        <p:txBody>
          <a:bodyPr wrap="none" anchor="ctr" anchorCtr="1"/>
          <a:lstStyle/>
          <a:p>
            <a:pPr>
              <a:defRPr/>
            </a:pPr>
            <a:endParaRPr lang="en-US">
              <a:solidFill>
                <a:srgbClr val="E71224"/>
              </a:solidFill>
            </a:endParaRPr>
          </a:p>
        </p:txBody>
      </p:sp>
      <p:sp>
        <p:nvSpPr>
          <p:cNvPr id="68617" name="TextBox 3">
            <a:extLst>
              <a:ext uri="{FF2B5EF4-FFF2-40B4-BE49-F238E27FC236}">
                <a16:creationId xmlns:a16="http://schemas.microsoft.com/office/drawing/2014/main" id="{D7C3D4DD-E0D6-DCBB-CB08-E03DDE6D8441}"/>
              </a:ext>
            </a:extLst>
          </p:cNvPr>
          <p:cNvSpPr txBox="1">
            <a:spLocks noChangeArrowheads="1"/>
          </p:cNvSpPr>
          <p:nvPr/>
        </p:nvSpPr>
        <p:spPr bwMode="auto">
          <a:xfrm>
            <a:off x="11098213" y="381000"/>
            <a:ext cx="1006475" cy="36988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Jennifer</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C47722C6-DF5D-22FC-7F57-8FA8523BCE56}"/>
              </a:ext>
            </a:extLst>
          </p:cNvPr>
          <p:cNvSpPr>
            <a:spLocks noGrp="1" noChangeArrowheads="1"/>
          </p:cNvSpPr>
          <p:nvPr>
            <p:ph type="title"/>
          </p:nvPr>
        </p:nvSpPr>
        <p:spPr>
          <a:xfrm>
            <a:off x="609600" y="0"/>
            <a:ext cx="10972800" cy="1143000"/>
          </a:xfrm>
        </p:spPr>
        <p:txBody>
          <a:bodyPr/>
          <a:lstStyle/>
          <a:p>
            <a:r>
              <a:rPr lang="en-US" altLang="en-US"/>
              <a:t>Factors influencing WC stopover length (3)</a:t>
            </a:r>
          </a:p>
        </p:txBody>
      </p:sp>
      <p:graphicFrame>
        <p:nvGraphicFramePr>
          <p:cNvPr id="4" name="Content Placeholder 3">
            <a:extLst>
              <a:ext uri="{FF2B5EF4-FFF2-40B4-BE49-F238E27FC236}">
                <a16:creationId xmlns:a16="http://schemas.microsoft.com/office/drawing/2014/main" id="{343AC550-BE11-C3D3-12ED-BD66B04C1926}"/>
              </a:ext>
            </a:extLst>
          </p:cNvPr>
          <p:cNvGraphicFramePr>
            <a:graphicFrameLocks noGrp="1"/>
          </p:cNvGraphicFramePr>
          <p:nvPr>
            <p:ph idx="1"/>
          </p:nvPr>
        </p:nvGraphicFramePr>
        <p:xfrm>
          <a:off x="457200" y="954088"/>
          <a:ext cx="11353800" cy="3063875"/>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20000"/>
                    </a:ext>
                  </a:extLst>
                </a:gridCol>
                <a:gridCol w="9525000">
                  <a:extLst>
                    <a:ext uri="{9D8B030D-6E8A-4147-A177-3AD203B41FA5}">
                      <a16:colId xmlns:a16="http://schemas.microsoft.com/office/drawing/2014/main" val="20001"/>
                    </a:ext>
                  </a:extLst>
                </a:gridCol>
              </a:tblGrid>
              <a:tr h="640116">
                <a:tc>
                  <a:txBody>
                    <a:bodyPr/>
                    <a:lstStyle/>
                    <a:p>
                      <a:r>
                        <a:rPr lang="en-US" sz="1800" dirty="0">
                          <a:solidFill>
                            <a:srgbClr val="000066"/>
                          </a:solidFill>
                        </a:rPr>
                        <a:t>Decision Makers’ Needs</a:t>
                      </a:r>
                    </a:p>
                  </a:txBody>
                  <a:tcPr marT="45710" marB="457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10" marB="457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40090">
                <a:tc rowSpan="4">
                  <a:txBody>
                    <a:bodyPr/>
                    <a:lstStyle/>
                    <a:p>
                      <a:r>
                        <a:rPr lang="en-US" sz="1800" i="1" dirty="0"/>
                        <a:t>EBQ-5. </a:t>
                      </a:r>
                      <a:r>
                        <a:rPr lang="en-US" sz="1800" i="1" kern="1200" dirty="0">
                          <a:solidFill>
                            <a:schemeClr val="dk1"/>
                          </a:solidFill>
                          <a:effectLst/>
                          <a:latin typeface="+mn-lt"/>
                          <a:ea typeface="+mn-ea"/>
                          <a:cs typeface="+mn-cs"/>
                        </a:rPr>
                        <a:t>What factors influence WC stopover length within the AHR?</a:t>
                      </a:r>
                      <a:endParaRPr lang="en-US" sz="1800" i="1" dirty="0"/>
                    </a:p>
                  </a:txBody>
                  <a:tcPr marT="45710" marB="457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0" marB="457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65768">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0" marB="457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914465">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5c. Why give first roosts greater importance in statistical analyses than later roosts? </a:t>
                      </a:r>
                    </a:p>
                    <a:p>
                      <a:endParaRPr lang="en-US" sz="1800" kern="1200" dirty="0">
                        <a:solidFill>
                          <a:schemeClr val="dk1"/>
                        </a:solidFill>
                        <a:effectLst/>
                        <a:latin typeface="+mn-lt"/>
                        <a:ea typeface="+mn-ea"/>
                        <a:cs typeface="+mn-cs"/>
                      </a:endParaRPr>
                    </a:p>
                    <a:p>
                      <a:r>
                        <a:rPr lang="en-US" sz="1800" kern="1200" dirty="0">
                          <a:solidFill>
                            <a:schemeClr val="dk1"/>
                          </a:solidFill>
                          <a:effectLst/>
                          <a:latin typeface="+mn-lt"/>
                          <a:ea typeface="+mn-ea"/>
                          <a:cs typeface="+mn-cs"/>
                        </a:rPr>
                        <a:t>Don’t use confidence intervals to justify ‘statistical similarity’ (in roost site selection report).</a:t>
                      </a:r>
                      <a:endParaRPr lang="en-US" sz="1800" dirty="0"/>
                    </a:p>
                  </a:txBody>
                  <a:tcPr marT="45710" marB="457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03436">
                <a:tc vMerge="1">
                  <a:txBody>
                    <a:bodyPr/>
                    <a:lstStyle/>
                    <a:p>
                      <a:endParaRPr lang="en-US" sz="1800" i="1" dirty="0"/>
                    </a:p>
                  </a:txBody>
                  <a:tcPr marT="45719" marB="4571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0" marB="457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70676" name="Picture 2" descr="A couple of birds walking on water&#10;&#10;Description automatically generated">
            <a:extLst>
              <a:ext uri="{FF2B5EF4-FFF2-40B4-BE49-F238E27FC236}">
                <a16:creationId xmlns:a16="http://schemas.microsoft.com/office/drawing/2014/main" id="{4E8DBF2B-F638-B73A-0124-ABC8D8CF63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1000" y="3908425"/>
            <a:ext cx="3897313" cy="259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77" name="Picture 4" descr="Birds on a lake&#10;&#10;Description automatically generated">
            <a:extLst>
              <a:ext uri="{FF2B5EF4-FFF2-40B4-BE49-F238E27FC236}">
                <a16:creationId xmlns:a16="http://schemas.microsoft.com/office/drawing/2014/main" id="{15904353-8647-7D10-CA28-7B6E1FFCBA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525" y="3962400"/>
            <a:ext cx="7694613"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CF6CED2C-1F4D-E781-B54E-E99CC6816601}"/>
              </a:ext>
            </a:extLst>
          </p:cNvPr>
          <p:cNvSpPr>
            <a:spLocks noGrp="1" noChangeArrowheads="1"/>
          </p:cNvSpPr>
          <p:nvPr>
            <p:ph type="title"/>
          </p:nvPr>
        </p:nvSpPr>
        <p:spPr>
          <a:xfrm>
            <a:off x="609600" y="0"/>
            <a:ext cx="10972800" cy="1143000"/>
          </a:xfrm>
        </p:spPr>
        <p:txBody>
          <a:bodyPr/>
          <a:lstStyle/>
          <a:p>
            <a:r>
              <a:rPr lang="en-US" altLang="en-US"/>
              <a:t>Factors influencing WC stopover length (4)</a:t>
            </a:r>
          </a:p>
        </p:txBody>
      </p:sp>
      <p:graphicFrame>
        <p:nvGraphicFramePr>
          <p:cNvPr id="4" name="Content Placeholder 3">
            <a:extLst>
              <a:ext uri="{FF2B5EF4-FFF2-40B4-BE49-F238E27FC236}">
                <a16:creationId xmlns:a16="http://schemas.microsoft.com/office/drawing/2014/main" id="{09220E33-DC85-EB08-91BE-5EB66310213B}"/>
              </a:ext>
            </a:extLst>
          </p:cNvPr>
          <p:cNvGraphicFramePr>
            <a:graphicFrameLocks noGrp="1"/>
          </p:cNvGraphicFramePr>
          <p:nvPr>
            <p:ph idx="1"/>
          </p:nvPr>
        </p:nvGraphicFramePr>
        <p:xfrm>
          <a:off x="457200" y="954088"/>
          <a:ext cx="11353800" cy="2651125"/>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20000"/>
                    </a:ext>
                  </a:extLst>
                </a:gridCol>
                <a:gridCol w="9525000">
                  <a:extLst>
                    <a:ext uri="{9D8B030D-6E8A-4147-A177-3AD203B41FA5}">
                      <a16:colId xmlns:a16="http://schemas.microsoft.com/office/drawing/2014/main" val="20001"/>
                    </a:ext>
                  </a:extLst>
                </a:gridCol>
              </a:tblGrid>
              <a:tr h="640011">
                <a:tc>
                  <a:txBody>
                    <a:bodyPr/>
                    <a:lstStyle/>
                    <a:p>
                      <a:r>
                        <a:rPr lang="en-US" sz="1800" dirty="0">
                          <a:solidFill>
                            <a:srgbClr val="000066"/>
                          </a:solidFill>
                        </a:rPr>
                        <a:t>Decision Makers’ Needs</a:t>
                      </a:r>
                    </a:p>
                  </a:txBody>
                  <a:tcPr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39721">
                <a:tc rowSpan="4">
                  <a:txBody>
                    <a:bodyPr/>
                    <a:lstStyle/>
                    <a:p>
                      <a:r>
                        <a:rPr lang="en-US" sz="1800" i="1" dirty="0"/>
                        <a:t>EBQ-5. </a:t>
                      </a:r>
                      <a:r>
                        <a:rPr lang="en-US" sz="1800" i="1" kern="1200" dirty="0">
                          <a:solidFill>
                            <a:schemeClr val="dk1"/>
                          </a:solidFill>
                          <a:effectLst/>
                          <a:latin typeface="+mn-lt"/>
                          <a:ea typeface="+mn-ea"/>
                          <a:cs typeface="+mn-cs"/>
                        </a:rPr>
                        <a:t>What factors influence WC stopover length within the AHR?</a:t>
                      </a:r>
                      <a:endParaRPr lang="en-US" sz="1800" i="1" dirty="0"/>
                    </a:p>
                  </a:txBody>
                  <a:tcPr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65691">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6569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011">
                <a:tc vMerge="1">
                  <a:txBody>
                    <a:bodyPr/>
                    <a:lstStyle/>
                    <a:p>
                      <a:endParaRPr lang="en-US" sz="1800" i="1" dirty="0"/>
                    </a:p>
                  </a:txBody>
                  <a:tcPr marT="45719" marB="4571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5d. Consider the multiple sources of information presented in the roost site selection report when setting or modifying targets for channel widths.</a:t>
                      </a:r>
                    </a:p>
                  </a:txBody>
                  <a:tcPr marT="45686" marB="456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72724" name="Picture 2" descr="A couple of birds walking on water&#10;&#10;Description automatically generated">
            <a:extLst>
              <a:ext uri="{FF2B5EF4-FFF2-40B4-BE49-F238E27FC236}">
                <a16:creationId xmlns:a16="http://schemas.microsoft.com/office/drawing/2014/main" id="{3F049861-AB06-01A9-C56F-EC5980C9A1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1000" y="3908425"/>
            <a:ext cx="3897313" cy="259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25" name="Picture 4" descr="Birds on a lake&#10;&#10;Description automatically generated">
            <a:extLst>
              <a:ext uri="{FF2B5EF4-FFF2-40B4-BE49-F238E27FC236}">
                <a16:creationId xmlns:a16="http://schemas.microsoft.com/office/drawing/2014/main" id="{091CE3EC-718B-36AF-D6EC-D87C928B9B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525" y="3962400"/>
            <a:ext cx="7694613"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A0DB0FC7-A71D-3BEF-C64D-B4A85D85985A}"/>
              </a:ext>
            </a:extLst>
          </p:cNvPr>
          <p:cNvSpPr>
            <a:spLocks noGrp="1" noChangeArrowheads="1"/>
          </p:cNvSpPr>
          <p:nvPr>
            <p:ph type="title"/>
          </p:nvPr>
        </p:nvSpPr>
        <p:spPr>
          <a:xfrm>
            <a:off x="609600" y="0"/>
            <a:ext cx="10972800" cy="1143000"/>
          </a:xfrm>
        </p:spPr>
        <p:txBody>
          <a:bodyPr/>
          <a:lstStyle/>
          <a:p>
            <a:r>
              <a:rPr lang="en-US" altLang="en-US"/>
              <a:t>Spring vs Fall use of AHR by WCs (1)</a:t>
            </a:r>
          </a:p>
        </p:txBody>
      </p:sp>
      <p:graphicFrame>
        <p:nvGraphicFramePr>
          <p:cNvPr id="4" name="Content Placeholder 3">
            <a:extLst>
              <a:ext uri="{FF2B5EF4-FFF2-40B4-BE49-F238E27FC236}">
                <a16:creationId xmlns:a16="http://schemas.microsoft.com/office/drawing/2014/main" id="{D26B879E-93FF-934B-972D-1BD38639EC42}"/>
              </a:ext>
            </a:extLst>
          </p:cNvPr>
          <p:cNvGraphicFramePr>
            <a:graphicFrameLocks noGrp="1"/>
          </p:cNvGraphicFramePr>
          <p:nvPr>
            <p:ph idx="1"/>
          </p:nvPr>
        </p:nvGraphicFramePr>
        <p:xfrm>
          <a:off x="465138" y="1143000"/>
          <a:ext cx="11353800" cy="2103438"/>
        </p:xfrm>
        <a:graphic>
          <a:graphicData uri="http://schemas.openxmlformats.org/drawingml/2006/table">
            <a:tbl>
              <a:tblPr firstRow="1" bandRow="1">
                <a:tableStyleId>{5C22544A-7EE6-4342-B048-85BDC9FD1C3A}</a:tableStyleId>
              </a:tblPr>
              <a:tblGrid>
                <a:gridCol w="2963862">
                  <a:extLst>
                    <a:ext uri="{9D8B030D-6E8A-4147-A177-3AD203B41FA5}">
                      <a16:colId xmlns:a16="http://schemas.microsoft.com/office/drawing/2014/main" val="20000"/>
                    </a:ext>
                  </a:extLst>
                </a:gridCol>
                <a:gridCol w="8389938">
                  <a:extLst>
                    <a:ext uri="{9D8B030D-6E8A-4147-A177-3AD203B41FA5}">
                      <a16:colId xmlns:a16="http://schemas.microsoft.com/office/drawing/2014/main" val="20001"/>
                    </a:ext>
                  </a:extLst>
                </a:gridCol>
              </a:tblGrid>
              <a:tr h="640215">
                <a:tc>
                  <a:txBody>
                    <a:bodyPr/>
                    <a:lstStyle/>
                    <a:p>
                      <a:r>
                        <a:rPr lang="en-US" sz="1800" dirty="0">
                          <a:solidFill>
                            <a:srgbClr val="000066"/>
                          </a:solidFill>
                        </a:rPr>
                        <a:t>Decision Makers’ Needs</a:t>
                      </a:r>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65838">
                <a:tc rowSpan="3">
                  <a:txBody>
                    <a:bodyPr/>
                    <a:lstStyle/>
                    <a:p>
                      <a:r>
                        <a:rPr lang="en-US" sz="1800" i="1" dirty="0"/>
                        <a:t>EBQ-6. </a:t>
                      </a:r>
                      <a:r>
                        <a:rPr lang="en-US" sz="1800" i="1" kern="1200" dirty="0">
                          <a:solidFill>
                            <a:schemeClr val="dk1"/>
                          </a:solidFill>
                          <a:effectLst/>
                          <a:latin typeface="+mn-lt"/>
                          <a:ea typeface="+mn-ea"/>
                          <a:cs typeface="+mn-cs"/>
                        </a:rPr>
                        <a:t>Why is spring WC use of the AHR greater than fall WC use? </a:t>
                      </a:r>
                      <a:r>
                        <a:rPr lang="en-US" sz="1800" i="1" kern="1200" dirty="0">
                          <a:solidFill>
                            <a:srgbClr val="0000FF"/>
                          </a:solidFill>
                          <a:effectLst/>
                          <a:latin typeface="+mn-lt"/>
                          <a:ea typeface="+mn-ea"/>
                          <a:cs typeface="+mn-cs"/>
                        </a:rPr>
                        <a:t>When should water be put down the channel? </a:t>
                      </a:r>
                      <a:endParaRPr lang="en-US" sz="1800" i="1" dirty="0"/>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6a. Could address seasonality under EBQ-4 and EBQ-5, then remove this EBQ. </a:t>
                      </a:r>
                      <a:endParaRPr lang="en-US" sz="1800" dirty="0"/>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84387">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1299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74770" name="Picture 1">
            <a:extLst>
              <a:ext uri="{FF2B5EF4-FFF2-40B4-BE49-F238E27FC236}">
                <a16:creationId xmlns:a16="http://schemas.microsoft.com/office/drawing/2014/main" id="{7632A762-66F2-F44B-E17C-AAD9A4D172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657600"/>
            <a:ext cx="5830888" cy="3181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4771" name="TextBox 5">
            <a:extLst>
              <a:ext uri="{FF2B5EF4-FFF2-40B4-BE49-F238E27FC236}">
                <a16:creationId xmlns:a16="http://schemas.microsoft.com/office/drawing/2014/main" id="{37DE2885-1831-E3B8-2BD5-D553C1AF312C}"/>
              </a:ext>
            </a:extLst>
          </p:cNvPr>
          <p:cNvSpPr txBox="1">
            <a:spLocks noChangeArrowheads="1"/>
          </p:cNvSpPr>
          <p:nvPr/>
        </p:nvSpPr>
        <p:spPr bwMode="auto">
          <a:xfrm>
            <a:off x="5257800" y="3297238"/>
            <a:ext cx="2057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t>Fig.10 in SoPR</a:t>
            </a:r>
          </a:p>
        </p:txBody>
      </p:sp>
      <p:pic>
        <p:nvPicPr>
          <p:cNvPr id="74772" name="Picture 4">
            <a:extLst>
              <a:ext uri="{FF2B5EF4-FFF2-40B4-BE49-F238E27FC236}">
                <a16:creationId xmlns:a16="http://schemas.microsoft.com/office/drawing/2014/main" id="{A148D2C5-DD42-9C81-21EC-0E39A31920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9825" y="3657600"/>
            <a:ext cx="5599113" cy="3181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a:extLst>
              <a:ext uri="{FF2B5EF4-FFF2-40B4-BE49-F238E27FC236}">
                <a16:creationId xmlns:a16="http://schemas.microsoft.com/office/drawing/2014/main" id="{FA9CDB90-7BA9-A187-3C7D-45E2122A5BBD}"/>
              </a:ext>
            </a:extLst>
          </p:cNvPr>
          <p:cNvSpPr>
            <a:spLocks noGrp="1" noChangeArrowheads="1"/>
          </p:cNvSpPr>
          <p:nvPr>
            <p:ph type="title"/>
          </p:nvPr>
        </p:nvSpPr>
        <p:spPr>
          <a:xfrm>
            <a:off x="609600" y="0"/>
            <a:ext cx="10972800" cy="1143000"/>
          </a:xfrm>
        </p:spPr>
        <p:txBody>
          <a:bodyPr/>
          <a:lstStyle/>
          <a:p>
            <a:r>
              <a:rPr lang="en-US" altLang="en-US"/>
              <a:t>Spring vs Fall use of AHR by WCs (2)</a:t>
            </a:r>
          </a:p>
        </p:txBody>
      </p:sp>
      <p:graphicFrame>
        <p:nvGraphicFramePr>
          <p:cNvPr id="4" name="Content Placeholder 3">
            <a:extLst>
              <a:ext uri="{FF2B5EF4-FFF2-40B4-BE49-F238E27FC236}">
                <a16:creationId xmlns:a16="http://schemas.microsoft.com/office/drawing/2014/main" id="{0A8B3A1C-17A0-91FB-EC66-CC149CEB1A35}"/>
              </a:ext>
            </a:extLst>
          </p:cNvPr>
          <p:cNvGraphicFramePr>
            <a:graphicFrameLocks noGrp="1"/>
          </p:cNvGraphicFramePr>
          <p:nvPr>
            <p:ph idx="1"/>
          </p:nvPr>
        </p:nvGraphicFramePr>
        <p:xfrm>
          <a:off x="465138" y="1143000"/>
          <a:ext cx="11353800" cy="2286000"/>
        </p:xfrm>
        <a:graphic>
          <a:graphicData uri="http://schemas.openxmlformats.org/drawingml/2006/table">
            <a:tbl>
              <a:tblPr firstRow="1" bandRow="1">
                <a:tableStyleId>{5C22544A-7EE6-4342-B048-85BDC9FD1C3A}</a:tableStyleId>
              </a:tblPr>
              <a:tblGrid>
                <a:gridCol w="2887662">
                  <a:extLst>
                    <a:ext uri="{9D8B030D-6E8A-4147-A177-3AD203B41FA5}">
                      <a16:colId xmlns:a16="http://schemas.microsoft.com/office/drawing/2014/main" val="20000"/>
                    </a:ext>
                  </a:extLst>
                </a:gridCol>
                <a:gridCol w="8466138">
                  <a:extLst>
                    <a:ext uri="{9D8B030D-6E8A-4147-A177-3AD203B41FA5}">
                      <a16:colId xmlns:a16="http://schemas.microsoft.com/office/drawing/2014/main" val="20001"/>
                    </a:ext>
                  </a:extLst>
                </a:gridCol>
              </a:tblGrid>
              <a:tr h="640080">
                <a:tc>
                  <a:txBody>
                    <a:bodyPr/>
                    <a:lstStyle/>
                    <a:p>
                      <a:r>
                        <a:rPr lang="en-US" sz="1800" dirty="0">
                          <a:solidFill>
                            <a:srgbClr val="000066"/>
                          </a:solidFill>
                        </a:rPr>
                        <a:t>Decision Makers’ Needs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65761">
                <a:tc rowSpan="3">
                  <a:txBody>
                    <a:bodyPr/>
                    <a:lstStyle/>
                    <a:p>
                      <a:r>
                        <a:rPr lang="en-US" sz="1800" i="1" dirty="0"/>
                        <a:t>EBQ-6. </a:t>
                      </a:r>
                      <a:r>
                        <a:rPr lang="en-US" sz="1800" i="1" kern="1200" dirty="0">
                          <a:solidFill>
                            <a:schemeClr val="dk1"/>
                          </a:solidFill>
                          <a:effectLst/>
                          <a:latin typeface="+mn-lt"/>
                          <a:ea typeface="+mn-ea"/>
                          <a:cs typeface="+mn-cs"/>
                        </a:rPr>
                        <a:t>Why is spring WC use of the AHR greater than fall WC use? </a:t>
                      </a:r>
                      <a:r>
                        <a:rPr lang="en-US" sz="1800" i="1" kern="1200" dirty="0">
                          <a:solidFill>
                            <a:srgbClr val="0000FF"/>
                          </a:solidFill>
                          <a:effectLst/>
                          <a:latin typeface="+mn-lt"/>
                          <a:ea typeface="+mn-ea"/>
                          <a:cs typeface="+mn-cs"/>
                        </a:rPr>
                        <a:t>When should water be put down the channel? </a:t>
                      </a:r>
                      <a:endParaRPr lang="en-US" sz="1800"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080">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6b. Not clear that use is higher in spring, but year to year variability is increasing. Why? </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08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76818" name="Picture 1">
            <a:extLst>
              <a:ext uri="{FF2B5EF4-FFF2-40B4-BE49-F238E27FC236}">
                <a16:creationId xmlns:a16="http://schemas.microsoft.com/office/drawing/2014/main" id="{0194E1AB-9E37-864D-3AFC-4E4216AC24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657600"/>
            <a:ext cx="5830888" cy="3181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6819" name="TextBox 5">
            <a:extLst>
              <a:ext uri="{FF2B5EF4-FFF2-40B4-BE49-F238E27FC236}">
                <a16:creationId xmlns:a16="http://schemas.microsoft.com/office/drawing/2014/main" id="{6D4421E2-AD34-B8DE-2DF1-7AA1255B25E1}"/>
              </a:ext>
            </a:extLst>
          </p:cNvPr>
          <p:cNvSpPr txBox="1">
            <a:spLocks noChangeArrowheads="1"/>
          </p:cNvSpPr>
          <p:nvPr/>
        </p:nvSpPr>
        <p:spPr bwMode="auto">
          <a:xfrm>
            <a:off x="5257800" y="3297238"/>
            <a:ext cx="2057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t>Fig.10 in SoPR</a:t>
            </a:r>
          </a:p>
        </p:txBody>
      </p:sp>
      <p:pic>
        <p:nvPicPr>
          <p:cNvPr id="76820" name="Picture 4">
            <a:extLst>
              <a:ext uri="{FF2B5EF4-FFF2-40B4-BE49-F238E27FC236}">
                <a16:creationId xmlns:a16="http://schemas.microsoft.com/office/drawing/2014/main" id="{74B57681-8438-F53D-16D0-8829C74FD4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9825" y="3657600"/>
            <a:ext cx="5599113" cy="3181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a:extLst>
              <a:ext uri="{FF2B5EF4-FFF2-40B4-BE49-F238E27FC236}">
                <a16:creationId xmlns:a16="http://schemas.microsoft.com/office/drawing/2014/main" id="{89E86A58-085F-8467-7810-DD7714172981}"/>
              </a:ext>
            </a:extLst>
          </p:cNvPr>
          <p:cNvSpPr>
            <a:spLocks noGrp="1" noChangeArrowheads="1"/>
          </p:cNvSpPr>
          <p:nvPr>
            <p:ph type="title"/>
          </p:nvPr>
        </p:nvSpPr>
        <p:spPr>
          <a:xfrm>
            <a:off x="609600" y="0"/>
            <a:ext cx="10972800" cy="1143000"/>
          </a:xfrm>
        </p:spPr>
        <p:txBody>
          <a:bodyPr/>
          <a:lstStyle/>
          <a:p>
            <a:r>
              <a:rPr lang="en-US" altLang="en-US"/>
              <a:t>Spring vs Fall use of AHR by WCs (3)</a:t>
            </a:r>
          </a:p>
        </p:txBody>
      </p:sp>
      <p:graphicFrame>
        <p:nvGraphicFramePr>
          <p:cNvPr id="4" name="Content Placeholder 3">
            <a:extLst>
              <a:ext uri="{FF2B5EF4-FFF2-40B4-BE49-F238E27FC236}">
                <a16:creationId xmlns:a16="http://schemas.microsoft.com/office/drawing/2014/main" id="{CEF34497-7948-0B4F-47E5-44D1BA8F057E}"/>
              </a:ext>
            </a:extLst>
          </p:cNvPr>
          <p:cNvGraphicFramePr>
            <a:graphicFrameLocks noGrp="1"/>
          </p:cNvGraphicFramePr>
          <p:nvPr>
            <p:ph idx="1"/>
          </p:nvPr>
        </p:nvGraphicFramePr>
        <p:xfrm>
          <a:off x="465138" y="1143000"/>
          <a:ext cx="11353800" cy="2103438"/>
        </p:xfrm>
        <a:graphic>
          <a:graphicData uri="http://schemas.openxmlformats.org/drawingml/2006/table">
            <a:tbl>
              <a:tblPr firstRow="1" bandRow="1">
                <a:tableStyleId>{5C22544A-7EE6-4342-B048-85BDC9FD1C3A}</a:tableStyleId>
              </a:tblPr>
              <a:tblGrid>
                <a:gridCol w="2963862">
                  <a:extLst>
                    <a:ext uri="{9D8B030D-6E8A-4147-A177-3AD203B41FA5}">
                      <a16:colId xmlns:a16="http://schemas.microsoft.com/office/drawing/2014/main" val="20000"/>
                    </a:ext>
                  </a:extLst>
                </a:gridCol>
                <a:gridCol w="8389938">
                  <a:extLst>
                    <a:ext uri="{9D8B030D-6E8A-4147-A177-3AD203B41FA5}">
                      <a16:colId xmlns:a16="http://schemas.microsoft.com/office/drawing/2014/main" val="20001"/>
                    </a:ext>
                  </a:extLst>
                </a:gridCol>
              </a:tblGrid>
              <a:tr h="640215">
                <a:tc>
                  <a:txBody>
                    <a:bodyPr/>
                    <a:lstStyle/>
                    <a:p>
                      <a:r>
                        <a:rPr lang="en-US" sz="1800" dirty="0">
                          <a:solidFill>
                            <a:srgbClr val="000066"/>
                          </a:solidFill>
                        </a:rPr>
                        <a:t>Decision Makers’ Needs</a:t>
                      </a:r>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65838">
                <a:tc rowSpan="3">
                  <a:txBody>
                    <a:bodyPr/>
                    <a:lstStyle/>
                    <a:p>
                      <a:r>
                        <a:rPr lang="en-US" sz="1800" i="1" dirty="0"/>
                        <a:t>EBQ-6. </a:t>
                      </a:r>
                      <a:r>
                        <a:rPr lang="en-US" sz="1800" i="1" kern="1200" dirty="0">
                          <a:solidFill>
                            <a:schemeClr val="dk1"/>
                          </a:solidFill>
                          <a:effectLst/>
                          <a:latin typeface="+mn-lt"/>
                          <a:ea typeface="+mn-ea"/>
                          <a:cs typeface="+mn-cs"/>
                        </a:rPr>
                        <a:t>Why is spring WC use of the AHR greater than fall WC use? </a:t>
                      </a:r>
                      <a:r>
                        <a:rPr lang="en-US" sz="1800" i="1" kern="1200" dirty="0">
                          <a:solidFill>
                            <a:srgbClr val="0000FF"/>
                          </a:solidFill>
                          <a:effectLst/>
                          <a:latin typeface="+mn-lt"/>
                          <a:ea typeface="+mn-ea"/>
                          <a:cs typeface="+mn-cs"/>
                        </a:rPr>
                        <a:t>When should water be put down the channel? </a:t>
                      </a:r>
                      <a:endParaRPr lang="en-US" sz="1800" i="1" dirty="0">
                        <a:solidFill>
                          <a:srgbClr val="0000FF"/>
                        </a:solidFill>
                      </a:endParaRPr>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84387">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1299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effectLst/>
                        <a:latin typeface="+mn-lt"/>
                        <a:ea typeface="+mn-ea"/>
                        <a:cs typeface="+mn-cs"/>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6c. The two WC metrics are complimentary and communicate different things. Add </a:t>
                      </a:r>
                      <a:r>
                        <a:rPr lang="en-US" sz="1800" i="1" kern="1200" dirty="0">
                          <a:solidFill>
                            <a:schemeClr val="dk1"/>
                          </a:solidFill>
                          <a:effectLst/>
                          <a:latin typeface="+mn-lt"/>
                          <a:ea typeface="+mn-ea"/>
                          <a:cs typeface="+mn-cs"/>
                        </a:rPr>
                        <a:t>Average Length of Stay</a:t>
                      </a:r>
                      <a:r>
                        <a:rPr lang="en-US" sz="1800" i="0" kern="1200" dirty="0">
                          <a:solidFill>
                            <a:schemeClr val="dk1"/>
                          </a:solidFill>
                          <a:effectLst/>
                          <a:latin typeface="+mn-lt"/>
                          <a:ea typeface="+mn-ea"/>
                          <a:cs typeface="+mn-cs"/>
                        </a:rPr>
                        <a:t> as another indicator of habitat quality? </a:t>
                      </a:r>
                      <a:endParaRPr lang="en-US" sz="1800" dirty="0"/>
                    </a:p>
                  </a:txBody>
                  <a:tcPr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78866" name="Picture 1">
            <a:extLst>
              <a:ext uri="{FF2B5EF4-FFF2-40B4-BE49-F238E27FC236}">
                <a16:creationId xmlns:a16="http://schemas.microsoft.com/office/drawing/2014/main" id="{582106A9-A0B7-DAF0-86FC-8657E9C08C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657600"/>
            <a:ext cx="5830888" cy="3181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8867" name="TextBox 5">
            <a:extLst>
              <a:ext uri="{FF2B5EF4-FFF2-40B4-BE49-F238E27FC236}">
                <a16:creationId xmlns:a16="http://schemas.microsoft.com/office/drawing/2014/main" id="{9E6B028A-A571-DC00-05EF-99B5202A7AFC}"/>
              </a:ext>
            </a:extLst>
          </p:cNvPr>
          <p:cNvSpPr txBox="1">
            <a:spLocks noChangeArrowheads="1"/>
          </p:cNvSpPr>
          <p:nvPr/>
        </p:nvSpPr>
        <p:spPr bwMode="auto">
          <a:xfrm>
            <a:off x="5257800" y="3297238"/>
            <a:ext cx="2057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t>Fig.10 in SoPR</a:t>
            </a:r>
          </a:p>
        </p:txBody>
      </p:sp>
      <p:pic>
        <p:nvPicPr>
          <p:cNvPr id="78868" name="Picture 4">
            <a:extLst>
              <a:ext uri="{FF2B5EF4-FFF2-40B4-BE49-F238E27FC236}">
                <a16:creationId xmlns:a16="http://schemas.microsoft.com/office/drawing/2014/main" id="{40468A2E-A502-CE88-7266-680C6D89F8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9825" y="3657600"/>
            <a:ext cx="5599113" cy="3181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a:extLst>
              <a:ext uri="{FF2B5EF4-FFF2-40B4-BE49-F238E27FC236}">
                <a16:creationId xmlns:a16="http://schemas.microsoft.com/office/drawing/2014/main" id="{0D39BAE8-3A17-97D3-271D-977496E505C4}"/>
              </a:ext>
            </a:extLst>
          </p:cNvPr>
          <p:cNvSpPr>
            <a:spLocks noGrp="1" noChangeArrowheads="1"/>
          </p:cNvSpPr>
          <p:nvPr>
            <p:ph type="title"/>
          </p:nvPr>
        </p:nvSpPr>
        <p:spPr>
          <a:xfrm>
            <a:off x="381000" y="-152400"/>
            <a:ext cx="11506200" cy="1143000"/>
          </a:xfrm>
        </p:spPr>
        <p:txBody>
          <a:bodyPr/>
          <a:lstStyle/>
          <a:p>
            <a:r>
              <a:rPr lang="en-US" altLang="en-US"/>
              <a:t>Effects of Program flow mgmt. on pallid sturgeon (1)</a:t>
            </a:r>
          </a:p>
        </p:txBody>
      </p:sp>
      <p:graphicFrame>
        <p:nvGraphicFramePr>
          <p:cNvPr id="4" name="Content Placeholder 3">
            <a:extLst>
              <a:ext uri="{FF2B5EF4-FFF2-40B4-BE49-F238E27FC236}">
                <a16:creationId xmlns:a16="http://schemas.microsoft.com/office/drawing/2014/main" id="{16712614-BC71-0CFB-16AD-71071C26C3E0}"/>
              </a:ext>
            </a:extLst>
          </p:cNvPr>
          <p:cNvGraphicFramePr>
            <a:graphicFrameLocks noGrp="1"/>
          </p:cNvGraphicFramePr>
          <p:nvPr>
            <p:ph idx="1"/>
          </p:nvPr>
        </p:nvGraphicFramePr>
        <p:xfrm>
          <a:off x="419100" y="790575"/>
          <a:ext cx="11353800" cy="3200400"/>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0000"/>
                    </a:ext>
                  </a:extLst>
                </a:gridCol>
                <a:gridCol w="9296400">
                  <a:extLst>
                    <a:ext uri="{9D8B030D-6E8A-4147-A177-3AD203B41FA5}">
                      <a16:colId xmlns:a16="http://schemas.microsoft.com/office/drawing/2014/main" val="20001"/>
                    </a:ext>
                  </a:extLst>
                </a:gridCol>
              </a:tblGrid>
              <a:tr h="640089">
                <a:tc>
                  <a:txBody>
                    <a:bodyPr/>
                    <a:lstStyle/>
                    <a:p>
                      <a:r>
                        <a:rPr lang="en-US" sz="1800" dirty="0">
                          <a:solidFill>
                            <a:srgbClr val="000066"/>
                          </a:solidFill>
                        </a:rPr>
                        <a:t>Decision Makers’ Needs</a:t>
                      </a:r>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40082">
                <a:tc rowSpan="4">
                  <a:txBody>
                    <a:bodyPr/>
                    <a:lstStyle/>
                    <a:p>
                      <a:r>
                        <a:rPr lang="en-US" sz="1800" i="1" dirty="0"/>
                        <a:t>EBQ-7. </a:t>
                      </a:r>
                      <a:r>
                        <a:rPr lang="en-US" sz="1800" i="1" kern="1200" dirty="0">
                          <a:solidFill>
                            <a:schemeClr val="dk1"/>
                          </a:solidFill>
                          <a:effectLst/>
                          <a:latin typeface="+mn-lt"/>
                          <a:ea typeface="+mn-ea"/>
                          <a:cs typeface="+mn-cs"/>
                        </a:rPr>
                        <a:t>What effect do Program flow management actions to benefit WC, PP, and LT in the central Platte River have on PS use of LPR?</a:t>
                      </a:r>
                      <a:endParaRPr lang="en-US" sz="1800" i="1"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7a. Objectives 2 and 3 (identify spawning habitat; verify spawning) are beyond capacity of UNL team. Focus on Obj. 1 - factors affecting migration into / out of Platte R and </a:t>
                      </a:r>
                      <a:r>
                        <a:rPr lang="en-US" sz="1800" kern="1200" dirty="0" err="1">
                          <a:solidFill>
                            <a:schemeClr val="dk1"/>
                          </a:solidFill>
                          <a:effectLst/>
                          <a:latin typeface="+mn-lt"/>
                          <a:ea typeface="+mn-ea"/>
                          <a:cs typeface="+mn-cs"/>
                        </a:rPr>
                        <a:t>tribs</a:t>
                      </a:r>
                      <a:r>
                        <a:rPr lang="en-US" sz="1800" kern="1200" dirty="0">
                          <a:solidFill>
                            <a:schemeClr val="dk1"/>
                          </a:solidFill>
                          <a:effectLst/>
                          <a:latin typeface="+mn-lt"/>
                          <a:ea typeface="+mn-ea"/>
                          <a:cs typeface="+mn-cs"/>
                        </a:rPr>
                        <a:t>. </a:t>
                      </a:r>
                      <a:endParaRPr lang="en-US" sz="1800"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077">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077">
                <a:tc vMerge="1">
                  <a:txBody>
                    <a:bodyPr/>
                    <a:lstStyle/>
                    <a:p>
                      <a:endParaRPr lang="en-US"/>
                    </a:p>
                  </a:txBody>
                  <a:tcPr/>
                </a:tc>
                <a:tc>
                  <a:txBody>
                    <a:bodyPr/>
                    <a:lstStyle/>
                    <a:p>
                      <a:endParaRPr lang="en-US" sz="1800"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077">
                <a:tc vMerge="1">
                  <a:txBody>
                    <a:bodyPr/>
                    <a:lstStyle/>
                    <a:p>
                      <a:endParaRPr lang="en-US"/>
                    </a:p>
                  </a:txBody>
                  <a:tcPr/>
                </a:tc>
                <a:tc>
                  <a:txBody>
                    <a:bodyPr/>
                    <a:lstStyle/>
                    <a:p>
                      <a:endParaRPr lang="en-US" sz="1800"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80916" name="Picture 2">
            <a:extLst>
              <a:ext uri="{FF2B5EF4-FFF2-40B4-BE49-F238E27FC236}">
                <a16:creationId xmlns:a16="http://schemas.microsoft.com/office/drawing/2014/main" id="{A347F405-36D3-5A89-5395-ABC6686778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4610"/>
          <a:stretch>
            <a:fillRect/>
          </a:stretch>
        </p:blipFill>
        <p:spPr bwMode="auto">
          <a:xfrm>
            <a:off x="7696200" y="4081463"/>
            <a:ext cx="3803650" cy="27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17" name="Picture 7">
            <a:extLst>
              <a:ext uri="{FF2B5EF4-FFF2-40B4-BE49-F238E27FC236}">
                <a16:creationId xmlns:a16="http://schemas.microsoft.com/office/drawing/2014/main" id="{A45A3316-D19D-562F-AF9B-AAE36106D0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4076700"/>
            <a:ext cx="3552825" cy="275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18" name="Picture 9">
            <a:extLst>
              <a:ext uri="{FF2B5EF4-FFF2-40B4-BE49-F238E27FC236}">
                <a16:creationId xmlns:a16="http://schemas.microsoft.com/office/drawing/2014/main" id="{5E84876B-467C-F19B-61CF-110ADBED3BE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8888" y="4100513"/>
            <a:ext cx="3803650" cy="268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a:extLst>
              <a:ext uri="{FF2B5EF4-FFF2-40B4-BE49-F238E27FC236}">
                <a16:creationId xmlns:a16="http://schemas.microsoft.com/office/drawing/2014/main" id="{99CA410A-02F6-5964-C5B7-2FEFD38D6D93}"/>
              </a:ext>
            </a:extLst>
          </p:cNvPr>
          <p:cNvSpPr>
            <a:spLocks noGrp="1" noChangeArrowheads="1"/>
          </p:cNvSpPr>
          <p:nvPr>
            <p:ph type="title"/>
          </p:nvPr>
        </p:nvSpPr>
        <p:spPr>
          <a:xfrm>
            <a:off x="381000" y="-152400"/>
            <a:ext cx="11506200" cy="1143000"/>
          </a:xfrm>
        </p:spPr>
        <p:txBody>
          <a:bodyPr/>
          <a:lstStyle/>
          <a:p>
            <a:r>
              <a:rPr lang="en-US" altLang="en-US"/>
              <a:t>Effects of Program flow mgmt. on pallid sturgeon (2)</a:t>
            </a:r>
          </a:p>
        </p:txBody>
      </p:sp>
      <p:graphicFrame>
        <p:nvGraphicFramePr>
          <p:cNvPr id="4" name="Content Placeholder 3">
            <a:extLst>
              <a:ext uri="{FF2B5EF4-FFF2-40B4-BE49-F238E27FC236}">
                <a16:creationId xmlns:a16="http://schemas.microsoft.com/office/drawing/2014/main" id="{65E5DAB9-6922-6DCB-BFFD-A09158662AF6}"/>
              </a:ext>
            </a:extLst>
          </p:cNvPr>
          <p:cNvGraphicFramePr>
            <a:graphicFrameLocks noGrp="1"/>
          </p:cNvGraphicFramePr>
          <p:nvPr>
            <p:ph idx="1"/>
          </p:nvPr>
        </p:nvGraphicFramePr>
        <p:xfrm>
          <a:off x="419100" y="790575"/>
          <a:ext cx="11353800" cy="3200400"/>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0000"/>
                    </a:ext>
                  </a:extLst>
                </a:gridCol>
                <a:gridCol w="9296400">
                  <a:extLst>
                    <a:ext uri="{9D8B030D-6E8A-4147-A177-3AD203B41FA5}">
                      <a16:colId xmlns:a16="http://schemas.microsoft.com/office/drawing/2014/main" val="20001"/>
                    </a:ext>
                  </a:extLst>
                </a:gridCol>
              </a:tblGrid>
              <a:tr h="640089">
                <a:tc>
                  <a:txBody>
                    <a:bodyPr/>
                    <a:lstStyle/>
                    <a:p>
                      <a:r>
                        <a:rPr lang="en-US" sz="1800" dirty="0">
                          <a:solidFill>
                            <a:srgbClr val="000066"/>
                          </a:solidFill>
                        </a:rPr>
                        <a:t>Decision Makers’ Needs</a:t>
                      </a:r>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40077">
                <a:tc rowSpan="4">
                  <a:txBody>
                    <a:bodyPr/>
                    <a:lstStyle/>
                    <a:p>
                      <a:r>
                        <a:rPr lang="en-US" sz="1800" i="1" dirty="0"/>
                        <a:t>EBQ-7. </a:t>
                      </a:r>
                      <a:r>
                        <a:rPr lang="en-US" sz="1800" i="1" kern="1200" dirty="0">
                          <a:solidFill>
                            <a:schemeClr val="dk1"/>
                          </a:solidFill>
                          <a:effectLst/>
                          <a:latin typeface="+mn-lt"/>
                          <a:ea typeface="+mn-ea"/>
                          <a:cs typeface="+mn-cs"/>
                        </a:rPr>
                        <a:t>What effect do Program flow management actions to benefit WC, PP, and LT in the central Platte River have on PS use of LPR?</a:t>
                      </a:r>
                      <a:endParaRPr lang="en-US" sz="1800" i="1"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082">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7b. Temperature affects PS movement and spawning. Include temperature in HDR hydrologic model, ideally in 2D. How much Program water to change LPR temp by 1</a:t>
                      </a:r>
                      <a:r>
                        <a:rPr lang="en-US" sz="1800" kern="1200" baseline="30000" dirty="0">
                          <a:solidFill>
                            <a:schemeClr val="dk1"/>
                          </a:solidFill>
                          <a:effectLst/>
                          <a:latin typeface="+mn-lt"/>
                          <a:ea typeface="+mn-ea"/>
                          <a:cs typeface="+mn-cs"/>
                        </a:rPr>
                        <a:t>o</a:t>
                      </a:r>
                      <a:r>
                        <a:rPr lang="en-US" sz="1800" kern="1200" dirty="0">
                          <a:solidFill>
                            <a:schemeClr val="dk1"/>
                          </a:solidFill>
                          <a:effectLst/>
                          <a:latin typeface="+mn-lt"/>
                          <a:ea typeface="+mn-ea"/>
                          <a:cs typeface="+mn-cs"/>
                        </a:rPr>
                        <a:t>C? </a:t>
                      </a:r>
                      <a:endParaRPr lang="en-US" sz="1800"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077">
                <a:tc vMerge="1">
                  <a:txBody>
                    <a:bodyPr/>
                    <a:lstStyle/>
                    <a:p>
                      <a:endParaRPr lang="en-US"/>
                    </a:p>
                  </a:txBody>
                  <a:tcPr/>
                </a:tc>
                <a:tc>
                  <a:txBody>
                    <a:bodyPr/>
                    <a:lstStyle/>
                    <a:p>
                      <a:endParaRPr lang="en-US" sz="1800"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077">
                <a:tc vMerge="1">
                  <a:txBody>
                    <a:bodyPr/>
                    <a:lstStyle/>
                    <a:p>
                      <a:endParaRPr lang="en-US"/>
                    </a:p>
                  </a:txBody>
                  <a:tcPr/>
                </a:tc>
                <a:tc>
                  <a:txBody>
                    <a:bodyPr/>
                    <a:lstStyle/>
                    <a:p>
                      <a:endParaRPr lang="en-US" sz="1800"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82964" name="Picture 2">
            <a:extLst>
              <a:ext uri="{FF2B5EF4-FFF2-40B4-BE49-F238E27FC236}">
                <a16:creationId xmlns:a16="http://schemas.microsoft.com/office/drawing/2014/main" id="{9A0BB9EE-7649-9819-2AB3-379009F8C2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4610"/>
          <a:stretch>
            <a:fillRect/>
          </a:stretch>
        </p:blipFill>
        <p:spPr bwMode="auto">
          <a:xfrm>
            <a:off x="7696200" y="4081463"/>
            <a:ext cx="3803650" cy="27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65" name="Picture 7">
            <a:extLst>
              <a:ext uri="{FF2B5EF4-FFF2-40B4-BE49-F238E27FC236}">
                <a16:creationId xmlns:a16="http://schemas.microsoft.com/office/drawing/2014/main" id="{96B51AB9-500B-85C1-922B-DB3DD1451E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4076700"/>
            <a:ext cx="3552825" cy="275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66" name="Picture 9">
            <a:extLst>
              <a:ext uri="{FF2B5EF4-FFF2-40B4-BE49-F238E27FC236}">
                <a16:creationId xmlns:a16="http://schemas.microsoft.com/office/drawing/2014/main" id="{D2DD657E-1352-10CB-4464-B6BB060FBB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8888" y="4100513"/>
            <a:ext cx="3803650" cy="268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17241421-314A-CF43-AABE-00292D6BDC76}"/>
              </a:ext>
            </a:extLst>
          </p:cNvPr>
          <p:cNvSpPr>
            <a:spLocks noGrp="1" noChangeArrowheads="1"/>
          </p:cNvSpPr>
          <p:nvPr>
            <p:ph type="title"/>
          </p:nvPr>
        </p:nvSpPr>
        <p:spPr/>
        <p:txBody>
          <a:bodyPr/>
          <a:lstStyle/>
          <a:p>
            <a:r>
              <a:rPr lang="en-US" altLang="en-US"/>
              <a:t>Format, Content, Reasoning of SoPR</a:t>
            </a:r>
          </a:p>
        </p:txBody>
      </p:sp>
      <p:graphicFrame>
        <p:nvGraphicFramePr>
          <p:cNvPr id="4" name="Content Placeholder 3">
            <a:extLst>
              <a:ext uri="{FF2B5EF4-FFF2-40B4-BE49-F238E27FC236}">
                <a16:creationId xmlns:a16="http://schemas.microsoft.com/office/drawing/2014/main" id="{FD6A2628-A372-ECAB-B6AA-461CFA0D5362}"/>
              </a:ext>
            </a:extLst>
          </p:cNvPr>
          <p:cNvGraphicFramePr>
            <a:graphicFrameLocks noGrp="1"/>
          </p:cNvGraphicFramePr>
          <p:nvPr>
            <p:ph idx="1"/>
          </p:nvPr>
        </p:nvGraphicFramePr>
        <p:xfrm>
          <a:off x="685800" y="1139825"/>
          <a:ext cx="10972800" cy="3846513"/>
        </p:xfrm>
        <a:graphic>
          <a:graphicData uri="http://schemas.openxmlformats.org/drawingml/2006/table">
            <a:tbl>
              <a:tblPr firstRow="1" bandRow="1">
                <a:tableStyleId>{5C22544A-7EE6-4342-B048-85BDC9FD1C3A}</a:tableStyleId>
              </a:tblPr>
              <a:tblGrid>
                <a:gridCol w="3733800">
                  <a:extLst>
                    <a:ext uri="{9D8B030D-6E8A-4147-A177-3AD203B41FA5}">
                      <a16:colId xmlns:a16="http://schemas.microsoft.com/office/drawing/2014/main" val="20000"/>
                    </a:ext>
                  </a:extLst>
                </a:gridCol>
                <a:gridCol w="7239000">
                  <a:extLst>
                    <a:ext uri="{9D8B030D-6E8A-4147-A177-3AD203B41FA5}">
                      <a16:colId xmlns:a16="http://schemas.microsoft.com/office/drawing/2014/main" val="20001"/>
                    </a:ext>
                  </a:extLst>
                </a:gridCol>
              </a:tblGrid>
              <a:tr h="370816">
                <a:tc>
                  <a:txBody>
                    <a:bodyPr/>
                    <a:lstStyle/>
                    <a:p>
                      <a:r>
                        <a:rPr lang="en-US" sz="1800" dirty="0">
                          <a:solidFill>
                            <a:srgbClr val="000066"/>
                          </a:solidFill>
                        </a:rPr>
                        <a:t>Decision Makers’ Needs</a:t>
                      </a:r>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914668">
                <a:tc>
                  <a:txBody>
                    <a:bodyPr/>
                    <a:lstStyle/>
                    <a:p>
                      <a:r>
                        <a:rPr lang="en-US" sz="1800" dirty="0"/>
                        <a:t>1. Clear, concise, unbiased reports on Program performance for multiple audiences</a:t>
                      </a:r>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1a. Great to see the </a:t>
                      </a:r>
                      <a:r>
                        <a:rPr lang="en-US" sz="1800" dirty="0" err="1"/>
                        <a:t>SoPR</a:t>
                      </a:r>
                      <a:r>
                        <a:rPr lang="en-US" sz="1800" dirty="0"/>
                        <a:t>! Appropriate format and content. Broaden audience by including Program overview at start.</a:t>
                      </a:r>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257">
                <a:tc rowSpan="4">
                  <a:txBody>
                    <a:bodyPr/>
                    <a:lstStyle/>
                    <a:p>
                      <a:endParaRPr lang="en-US" sz="1800" dirty="0"/>
                    </a:p>
                  </a:txBody>
                  <a:tcPr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257">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257">
                <a:tc vMerge="1">
                  <a:txBody>
                    <a:bodyPr/>
                    <a:lstStyle/>
                    <a:p>
                      <a:endParaRPr lang="en-US" sz="1800" dirty="0"/>
                    </a:p>
                  </a:txBody>
                  <a:tcPr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640257">
                <a:tc vMerge="1">
                  <a:txBody>
                    <a:bodyPr/>
                    <a:lstStyle/>
                    <a:p>
                      <a:endParaRPr lang="en-US" sz="1800" dirty="0"/>
                    </a:p>
                  </a:txBody>
                  <a:tcPr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E94AB598-0787-C039-B23C-61F63274D1C2}"/>
              </a:ext>
            </a:extLst>
          </p:cNvPr>
          <p:cNvSpPr>
            <a:spLocks noGrp="1" noChangeArrowheads="1"/>
          </p:cNvSpPr>
          <p:nvPr>
            <p:ph type="title"/>
          </p:nvPr>
        </p:nvSpPr>
        <p:spPr>
          <a:xfrm>
            <a:off x="381000" y="-152400"/>
            <a:ext cx="11506200" cy="1143000"/>
          </a:xfrm>
        </p:spPr>
        <p:txBody>
          <a:bodyPr/>
          <a:lstStyle/>
          <a:p>
            <a:r>
              <a:rPr lang="en-US" altLang="en-US"/>
              <a:t>Effects of Program flow mgmt. on pallid sturgeon (3)</a:t>
            </a:r>
          </a:p>
        </p:txBody>
      </p:sp>
      <p:graphicFrame>
        <p:nvGraphicFramePr>
          <p:cNvPr id="4" name="Content Placeholder 3">
            <a:extLst>
              <a:ext uri="{FF2B5EF4-FFF2-40B4-BE49-F238E27FC236}">
                <a16:creationId xmlns:a16="http://schemas.microsoft.com/office/drawing/2014/main" id="{F85AC2C7-B8DC-EDD5-D9DE-051A6EA75D4D}"/>
              </a:ext>
            </a:extLst>
          </p:cNvPr>
          <p:cNvGraphicFramePr>
            <a:graphicFrameLocks noGrp="1"/>
          </p:cNvGraphicFramePr>
          <p:nvPr>
            <p:ph idx="1"/>
          </p:nvPr>
        </p:nvGraphicFramePr>
        <p:xfrm>
          <a:off x="419100" y="790575"/>
          <a:ext cx="11353800" cy="3200400"/>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0000"/>
                    </a:ext>
                  </a:extLst>
                </a:gridCol>
                <a:gridCol w="9296400">
                  <a:extLst>
                    <a:ext uri="{9D8B030D-6E8A-4147-A177-3AD203B41FA5}">
                      <a16:colId xmlns:a16="http://schemas.microsoft.com/office/drawing/2014/main" val="20001"/>
                    </a:ext>
                  </a:extLst>
                </a:gridCol>
              </a:tblGrid>
              <a:tr h="640089">
                <a:tc>
                  <a:txBody>
                    <a:bodyPr/>
                    <a:lstStyle/>
                    <a:p>
                      <a:r>
                        <a:rPr lang="en-US" sz="1800" dirty="0">
                          <a:solidFill>
                            <a:srgbClr val="000066"/>
                          </a:solidFill>
                        </a:rPr>
                        <a:t>Decision Makers’ Needs</a:t>
                      </a:r>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40077">
                <a:tc rowSpan="4">
                  <a:txBody>
                    <a:bodyPr/>
                    <a:lstStyle/>
                    <a:p>
                      <a:r>
                        <a:rPr lang="en-US" sz="1800" i="1" dirty="0"/>
                        <a:t>EBQ-7. </a:t>
                      </a:r>
                      <a:r>
                        <a:rPr lang="en-US" sz="1800" i="1" kern="1200" dirty="0">
                          <a:solidFill>
                            <a:schemeClr val="dk1"/>
                          </a:solidFill>
                          <a:effectLst/>
                          <a:latin typeface="+mn-lt"/>
                          <a:ea typeface="+mn-ea"/>
                          <a:cs typeface="+mn-cs"/>
                        </a:rPr>
                        <a:t>What effect do Program flow management actions to benefit WC, PP, and LT in the central Platte River have on PS use of LPR?</a:t>
                      </a:r>
                      <a:endParaRPr lang="en-US" sz="1800" i="1"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077">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082">
                <a:tc vMerge="1">
                  <a:txBody>
                    <a:bodyPr/>
                    <a:lstStyle/>
                    <a:p>
                      <a:endParaRPr lang="en-US"/>
                    </a:p>
                  </a:txBody>
                  <a:tcPr/>
                </a:tc>
                <a:tc>
                  <a:txBody>
                    <a:bodyPr/>
                    <a:lstStyle/>
                    <a:p>
                      <a:r>
                        <a:rPr lang="en-US" sz="1800" dirty="0"/>
                        <a:t>7c. It’s worthwhile continuing passive tracking of PS upstream of Elkhorn River to understand PS responses to flow and temperature, including in Loup River.  </a:t>
                      </a:r>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077">
                <a:tc vMerge="1">
                  <a:txBody>
                    <a:bodyPr/>
                    <a:lstStyle/>
                    <a:p>
                      <a:endParaRPr lang="en-US"/>
                    </a:p>
                  </a:txBody>
                  <a:tcPr/>
                </a:tc>
                <a:tc>
                  <a:txBody>
                    <a:bodyPr/>
                    <a:lstStyle/>
                    <a:p>
                      <a:endParaRPr lang="en-US" sz="1800"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85012" name="Picture 2">
            <a:extLst>
              <a:ext uri="{FF2B5EF4-FFF2-40B4-BE49-F238E27FC236}">
                <a16:creationId xmlns:a16="http://schemas.microsoft.com/office/drawing/2014/main" id="{F9E45B05-F8DD-B970-2B8F-8F6B56BAB6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4610"/>
          <a:stretch>
            <a:fillRect/>
          </a:stretch>
        </p:blipFill>
        <p:spPr bwMode="auto">
          <a:xfrm>
            <a:off x="7696200" y="4081463"/>
            <a:ext cx="3803650" cy="27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013" name="Picture 7">
            <a:extLst>
              <a:ext uri="{FF2B5EF4-FFF2-40B4-BE49-F238E27FC236}">
                <a16:creationId xmlns:a16="http://schemas.microsoft.com/office/drawing/2014/main" id="{FC49BF6F-AA74-C8A6-E1AD-124B01D9EB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4076700"/>
            <a:ext cx="3552825" cy="275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014" name="Picture 9">
            <a:extLst>
              <a:ext uri="{FF2B5EF4-FFF2-40B4-BE49-F238E27FC236}">
                <a16:creationId xmlns:a16="http://schemas.microsoft.com/office/drawing/2014/main" id="{93FE5DC3-5685-BB54-0ADE-9AD1C88F35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8888" y="4100513"/>
            <a:ext cx="3803650" cy="268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a:extLst>
              <a:ext uri="{FF2B5EF4-FFF2-40B4-BE49-F238E27FC236}">
                <a16:creationId xmlns:a16="http://schemas.microsoft.com/office/drawing/2014/main" id="{13D4D450-6507-5350-A3A3-D8E0EB5D6EA1}"/>
              </a:ext>
            </a:extLst>
          </p:cNvPr>
          <p:cNvSpPr>
            <a:spLocks noGrp="1" noChangeArrowheads="1"/>
          </p:cNvSpPr>
          <p:nvPr>
            <p:ph type="title"/>
          </p:nvPr>
        </p:nvSpPr>
        <p:spPr>
          <a:xfrm>
            <a:off x="381000" y="-152400"/>
            <a:ext cx="11506200" cy="1143000"/>
          </a:xfrm>
        </p:spPr>
        <p:txBody>
          <a:bodyPr/>
          <a:lstStyle/>
          <a:p>
            <a:r>
              <a:rPr lang="en-US" altLang="en-US"/>
              <a:t>Effects of Program flow mgmt. on pallid sturgeon (4)</a:t>
            </a:r>
          </a:p>
        </p:txBody>
      </p:sp>
      <p:graphicFrame>
        <p:nvGraphicFramePr>
          <p:cNvPr id="4" name="Content Placeholder 3">
            <a:extLst>
              <a:ext uri="{FF2B5EF4-FFF2-40B4-BE49-F238E27FC236}">
                <a16:creationId xmlns:a16="http://schemas.microsoft.com/office/drawing/2014/main" id="{80C6C419-19C7-59B4-F0C9-25934B32925B}"/>
              </a:ext>
            </a:extLst>
          </p:cNvPr>
          <p:cNvGraphicFramePr>
            <a:graphicFrameLocks noGrp="1"/>
          </p:cNvGraphicFramePr>
          <p:nvPr>
            <p:ph idx="1"/>
          </p:nvPr>
        </p:nvGraphicFramePr>
        <p:xfrm>
          <a:off x="419100" y="790575"/>
          <a:ext cx="11353800" cy="3200400"/>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0000"/>
                    </a:ext>
                  </a:extLst>
                </a:gridCol>
                <a:gridCol w="9296400">
                  <a:extLst>
                    <a:ext uri="{9D8B030D-6E8A-4147-A177-3AD203B41FA5}">
                      <a16:colId xmlns:a16="http://schemas.microsoft.com/office/drawing/2014/main" val="20001"/>
                    </a:ext>
                  </a:extLst>
                </a:gridCol>
              </a:tblGrid>
              <a:tr h="640089">
                <a:tc>
                  <a:txBody>
                    <a:bodyPr/>
                    <a:lstStyle/>
                    <a:p>
                      <a:r>
                        <a:rPr lang="en-US" sz="1800" dirty="0">
                          <a:solidFill>
                            <a:srgbClr val="000066"/>
                          </a:solidFill>
                        </a:rPr>
                        <a:t>Decision Makers’ Needs</a:t>
                      </a:r>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40077">
                <a:tc rowSpan="4">
                  <a:txBody>
                    <a:bodyPr/>
                    <a:lstStyle/>
                    <a:p>
                      <a:r>
                        <a:rPr lang="en-US" sz="1800" i="1" dirty="0"/>
                        <a:t>EBQ-7. </a:t>
                      </a:r>
                      <a:r>
                        <a:rPr lang="en-US" sz="1800" i="1" kern="1200" dirty="0">
                          <a:solidFill>
                            <a:schemeClr val="dk1"/>
                          </a:solidFill>
                          <a:effectLst/>
                          <a:latin typeface="+mn-lt"/>
                          <a:ea typeface="+mn-ea"/>
                          <a:cs typeface="+mn-cs"/>
                        </a:rPr>
                        <a:t>What effect do Program flow management actions to benefit WC, PP, and LT in the central Platte River have on PS use of LPR?</a:t>
                      </a:r>
                      <a:endParaRPr lang="en-US" sz="1800" i="1"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077">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077">
                <a:tc vMerge="1">
                  <a:txBody>
                    <a:bodyPr/>
                    <a:lstStyle/>
                    <a:p>
                      <a:endParaRPr lang="en-US"/>
                    </a:p>
                  </a:txBody>
                  <a:tcPr/>
                </a:tc>
                <a:tc>
                  <a:txBody>
                    <a:bodyPr/>
                    <a:lstStyle/>
                    <a:p>
                      <a:endParaRPr lang="en-US" sz="1800" dirty="0"/>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082">
                <a:tc vMerge="1">
                  <a:txBody>
                    <a:bodyPr/>
                    <a:lstStyle/>
                    <a:p>
                      <a:endParaRPr lang="en-US"/>
                    </a:p>
                  </a:txBody>
                  <a:tcPr/>
                </a:tc>
                <a:tc>
                  <a:txBody>
                    <a:bodyPr/>
                    <a:lstStyle/>
                    <a:p>
                      <a:r>
                        <a:rPr lang="en-US" sz="1800" dirty="0"/>
                        <a:t>7d. Explore how </a:t>
                      </a:r>
                      <a:r>
                        <a:rPr lang="en-US" sz="1800" dirty="0" err="1"/>
                        <a:t>tribs</a:t>
                      </a:r>
                      <a:r>
                        <a:rPr lang="en-US" sz="1800" dirty="0"/>
                        <a:t> and LMOR affect discharge and temperature in LPR. Understand past, present and future hydrologic conditions in LPR to explore potential effects on PS. </a:t>
                      </a:r>
                    </a:p>
                  </a:txBody>
                  <a:tcPr marT="45721" marB="457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87060" name="Picture 2">
            <a:extLst>
              <a:ext uri="{FF2B5EF4-FFF2-40B4-BE49-F238E27FC236}">
                <a16:creationId xmlns:a16="http://schemas.microsoft.com/office/drawing/2014/main" id="{1945E0CF-B3AC-BD1C-5EB5-65E6EBED6E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4610"/>
          <a:stretch>
            <a:fillRect/>
          </a:stretch>
        </p:blipFill>
        <p:spPr bwMode="auto">
          <a:xfrm>
            <a:off x="7696200" y="4081463"/>
            <a:ext cx="3803650" cy="27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61" name="Picture 7">
            <a:extLst>
              <a:ext uri="{FF2B5EF4-FFF2-40B4-BE49-F238E27FC236}">
                <a16:creationId xmlns:a16="http://schemas.microsoft.com/office/drawing/2014/main" id="{C4DAF449-F8AF-8E46-0D94-CCAC553C5D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4076700"/>
            <a:ext cx="3552825" cy="275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62" name="Picture 9">
            <a:extLst>
              <a:ext uri="{FF2B5EF4-FFF2-40B4-BE49-F238E27FC236}">
                <a16:creationId xmlns:a16="http://schemas.microsoft.com/office/drawing/2014/main" id="{290C03E4-E386-C10B-3899-F4A98DDD2FC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8888" y="4100513"/>
            <a:ext cx="3803650" cy="268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10">
            <a:extLst>
              <a:ext uri="{FF2B5EF4-FFF2-40B4-BE49-F238E27FC236}">
                <a16:creationId xmlns:a16="http://schemas.microsoft.com/office/drawing/2014/main" id="{F7E81E13-6256-FA6D-BCC8-07DE7F5F85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53" t="-1758" r="7368" b="1758"/>
          <a:stretch>
            <a:fillRect/>
          </a:stretch>
        </p:blipFill>
        <p:spPr bwMode="auto">
          <a:xfrm>
            <a:off x="7696200" y="3886200"/>
            <a:ext cx="3814763" cy="281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1" name="Title 1">
            <a:extLst>
              <a:ext uri="{FF2B5EF4-FFF2-40B4-BE49-F238E27FC236}">
                <a16:creationId xmlns:a16="http://schemas.microsoft.com/office/drawing/2014/main" id="{31C85607-C742-09A3-EBEE-4F08BF93BD03}"/>
              </a:ext>
            </a:extLst>
          </p:cNvPr>
          <p:cNvSpPr>
            <a:spLocks noGrp="1" noChangeArrowheads="1"/>
          </p:cNvSpPr>
          <p:nvPr>
            <p:ph type="title"/>
          </p:nvPr>
        </p:nvSpPr>
        <p:spPr>
          <a:xfrm>
            <a:off x="381000" y="-152400"/>
            <a:ext cx="11506200" cy="1143000"/>
          </a:xfrm>
        </p:spPr>
        <p:txBody>
          <a:bodyPr/>
          <a:lstStyle/>
          <a:p>
            <a:r>
              <a:rPr lang="en-US" altLang="en-US"/>
              <a:t>Effects of predation on piping plovers (1)</a:t>
            </a:r>
          </a:p>
        </p:txBody>
      </p:sp>
      <p:graphicFrame>
        <p:nvGraphicFramePr>
          <p:cNvPr id="4" name="Content Placeholder 3">
            <a:extLst>
              <a:ext uri="{FF2B5EF4-FFF2-40B4-BE49-F238E27FC236}">
                <a16:creationId xmlns:a16="http://schemas.microsoft.com/office/drawing/2014/main" id="{3172C3B3-9322-26CE-AFFE-922E6FDF9E47}"/>
              </a:ext>
            </a:extLst>
          </p:cNvPr>
          <p:cNvGraphicFramePr>
            <a:graphicFrameLocks noGrp="1"/>
          </p:cNvGraphicFramePr>
          <p:nvPr>
            <p:ph idx="1"/>
          </p:nvPr>
        </p:nvGraphicFramePr>
        <p:xfrm>
          <a:off x="336550" y="762000"/>
          <a:ext cx="11620500" cy="3108325"/>
        </p:xfrm>
        <a:graphic>
          <a:graphicData uri="http://schemas.openxmlformats.org/drawingml/2006/table">
            <a:tbl>
              <a:tblPr firstRow="1" bandRow="1">
                <a:tableStyleId>{5C22544A-7EE6-4342-B048-85BDC9FD1C3A}</a:tableStyleId>
              </a:tblPr>
              <a:tblGrid>
                <a:gridCol w="3200400">
                  <a:extLst>
                    <a:ext uri="{9D8B030D-6E8A-4147-A177-3AD203B41FA5}">
                      <a16:colId xmlns:a16="http://schemas.microsoft.com/office/drawing/2014/main" val="20000"/>
                    </a:ext>
                  </a:extLst>
                </a:gridCol>
                <a:gridCol w="8420100">
                  <a:extLst>
                    <a:ext uri="{9D8B030D-6E8A-4147-A177-3AD203B41FA5}">
                      <a16:colId xmlns:a16="http://schemas.microsoft.com/office/drawing/2014/main" val="20001"/>
                    </a:ext>
                  </a:extLst>
                </a:gridCol>
              </a:tblGrid>
              <a:tr h="639717">
                <a:tc>
                  <a:txBody>
                    <a:bodyPr/>
                    <a:lstStyle/>
                    <a:p>
                      <a:r>
                        <a:rPr lang="en-US" sz="1800" dirty="0">
                          <a:solidFill>
                            <a:srgbClr val="000066"/>
                          </a:solidFill>
                        </a:rPr>
                        <a:t>Decision Makers’ Needs</a:t>
                      </a:r>
                    </a:p>
                  </a:txBody>
                  <a:tcPr marT="45694" marB="456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694" marB="456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40028">
                <a:tc rowSpan="3">
                  <a:txBody>
                    <a:bodyPr/>
                    <a:lstStyle/>
                    <a:p>
                      <a:r>
                        <a:rPr lang="en-US" sz="1800" i="1" dirty="0"/>
                        <a:t>EBQ-8. </a:t>
                      </a:r>
                      <a:r>
                        <a:rPr lang="en-US" sz="1800" i="1" kern="1200" dirty="0">
                          <a:solidFill>
                            <a:schemeClr val="dk1"/>
                          </a:solidFill>
                          <a:effectLst/>
                          <a:latin typeface="+mn-lt"/>
                          <a:ea typeface="+mn-ea"/>
                          <a:cs typeface="+mn-cs"/>
                        </a:rPr>
                        <a:t>How much of an effect does predation have on PP productivity (fledging)? </a:t>
                      </a:r>
                    </a:p>
                    <a:p>
                      <a:endParaRPr lang="en-US" sz="1800" i="1" kern="1200" dirty="0">
                        <a:solidFill>
                          <a:schemeClr val="dk1"/>
                        </a:solidFill>
                        <a:effectLst/>
                        <a:latin typeface="+mn-lt"/>
                        <a:ea typeface="+mn-ea"/>
                        <a:cs typeface="+mn-cs"/>
                      </a:endParaRPr>
                    </a:p>
                    <a:p>
                      <a:r>
                        <a:rPr lang="en-US" sz="1800" i="1" kern="1200" dirty="0">
                          <a:solidFill>
                            <a:schemeClr val="dk1"/>
                          </a:solidFill>
                          <a:effectLst/>
                          <a:latin typeface="+mn-lt"/>
                          <a:ea typeface="+mn-ea"/>
                          <a:cs typeface="+mn-cs"/>
                        </a:rPr>
                        <a:t>EBQ-9. How effective is Program mgmt. at mitigating losses of PP productivity due to predation? </a:t>
                      </a:r>
                      <a:endParaRPr lang="en-US" sz="1800" i="1" dirty="0"/>
                    </a:p>
                  </a:txBody>
                  <a:tcPr marT="45694" marB="456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8a. Put Program findings in context. How does average 25% loss of productivity to predation compare with Missouri program, and to other peer-reviewed studies?</a:t>
                      </a:r>
                      <a:endParaRPr lang="en-US" sz="1800" dirty="0"/>
                    </a:p>
                  </a:txBody>
                  <a:tcPr marT="45694" marB="456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914290">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94" marB="456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914290">
                <a:tc vMerge="1">
                  <a:txBody>
                    <a:bodyPr/>
                    <a:lstStyle/>
                    <a:p>
                      <a:endParaRPr lang="en-US"/>
                    </a:p>
                  </a:txBody>
                  <a:tcPr/>
                </a:tc>
                <a:tc>
                  <a:txBody>
                    <a:bodyPr/>
                    <a:lstStyle/>
                    <a:p>
                      <a:endParaRPr lang="en-US" sz="1800" dirty="0"/>
                    </a:p>
                  </a:txBody>
                  <a:tcPr marT="45694" marB="4569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89107" name="Picture 1">
            <a:extLst>
              <a:ext uri="{FF2B5EF4-FFF2-40B4-BE49-F238E27FC236}">
                <a16:creationId xmlns:a16="http://schemas.microsoft.com/office/drawing/2014/main" id="{00A71F08-6160-ADF9-B581-1B8DBF9FE1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3962400"/>
            <a:ext cx="3646488" cy="27368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89108" name="TextBox 4">
            <a:extLst>
              <a:ext uri="{FF2B5EF4-FFF2-40B4-BE49-F238E27FC236}">
                <a16:creationId xmlns:a16="http://schemas.microsoft.com/office/drawing/2014/main" id="{BFCE6B4A-C927-C5F0-5A0F-69AC4FE75710}"/>
              </a:ext>
            </a:extLst>
          </p:cNvPr>
          <p:cNvSpPr txBox="1">
            <a:spLocks noChangeArrowheads="1"/>
          </p:cNvSpPr>
          <p:nvPr/>
        </p:nvSpPr>
        <p:spPr bwMode="auto">
          <a:xfrm>
            <a:off x="1676400" y="4038600"/>
            <a:ext cx="1371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t>Figure 11</a:t>
            </a:r>
          </a:p>
        </p:txBody>
      </p:sp>
      <p:pic>
        <p:nvPicPr>
          <p:cNvPr id="89109" name="Picture 6">
            <a:extLst>
              <a:ext uri="{FF2B5EF4-FFF2-40B4-BE49-F238E27FC236}">
                <a16:creationId xmlns:a16="http://schemas.microsoft.com/office/drawing/2014/main" id="{5F0938BB-C880-D970-1AF8-771FF834DB0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6200" y="3962400"/>
            <a:ext cx="3711575"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10">
            <a:extLst>
              <a:ext uri="{FF2B5EF4-FFF2-40B4-BE49-F238E27FC236}">
                <a16:creationId xmlns:a16="http://schemas.microsoft.com/office/drawing/2014/main" id="{706A4973-AF14-B2B4-33B1-8DB2E55FD0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53" t="-1758" r="7368" b="1758"/>
          <a:stretch>
            <a:fillRect/>
          </a:stretch>
        </p:blipFill>
        <p:spPr bwMode="auto">
          <a:xfrm>
            <a:off x="7696200" y="3886200"/>
            <a:ext cx="3814763" cy="281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39" name="Title 1">
            <a:extLst>
              <a:ext uri="{FF2B5EF4-FFF2-40B4-BE49-F238E27FC236}">
                <a16:creationId xmlns:a16="http://schemas.microsoft.com/office/drawing/2014/main" id="{40F83540-A3A3-C9CF-67A0-55049E145BEF}"/>
              </a:ext>
            </a:extLst>
          </p:cNvPr>
          <p:cNvSpPr>
            <a:spLocks noGrp="1" noChangeArrowheads="1"/>
          </p:cNvSpPr>
          <p:nvPr>
            <p:ph type="title"/>
          </p:nvPr>
        </p:nvSpPr>
        <p:spPr>
          <a:xfrm>
            <a:off x="381000" y="-152400"/>
            <a:ext cx="11506200" cy="1143000"/>
          </a:xfrm>
        </p:spPr>
        <p:txBody>
          <a:bodyPr/>
          <a:lstStyle/>
          <a:p>
            <a:r>
              <a:rPr lang="en-US" altLang="en-US"/>
              <a:t>Effects of predation on piping plovers (2)</a:t>
            </a:r>
          </a:p>
        </p:txBody>
      </p:sp>
      <p:graphicFrame>
        <p:nvGraphicFramePr>
          <p:cNvPr id="4" name="Content Placeholder 3">
            <a:extLst>
              <a:ext uri="{FF2B5EF4-FFF2-40B4-BE49-F238E27FC236}">
                <a16:creationId xmlns:a16="http://schemas.microsoft.com/office/drawing/2014/main" id="{4D50C1BF-E585-A999-C774-A69FEB8AB7F4}"/>
              </a:ext>
            </a:extLst>
          </p:cNvPr>
          <p:cNvGraphicFramePr>
            <a:graphicFrameLocks noGrp="1"/>
          </p:cNvGraphicFramePr>
          <p:nvPr>
            <p:ph idx="1"/>
          </p:nvPr>
        </p:nvGraphicFramePr>
        <p:xfrm>
          <a:off x="336550" y="762000"/>
          <a:ext cx="11620500" cy="3108325"/>
        </p:xfrm>
        <a:graphic>
          <a:graphicData uri="http://schemas.openxmlformats.org/drawingml/2006/table">
            <a:tbl>
              <a:tblPr firstRow="1" bandRow="1">
                <a:tableStyleId>{5C22544A-7EE6-4342-B048-85BDC9FD1C3A}</a:tableStyleId>
              </a:tblPr>
              <a:tblGrid>
                <a:gridCol w="3200400">
                  <a:extLst>
                    <a:ext uri="{9D8B030D-6E8A-4147-A177-3AD203B41FA5}">
                      <a16:colId xmlns:a16="http://schemas.microsoft.com/office/drawing/2014/main" val="20000"/>
                    </a:ext>
                  </a:extLst>
                </a:gridCol>
                <a:gridCol w="8420100">
                  <a:extLst>
                    <a:ext uri="{9D8B030D-6E8A-4147-A177-3AD203B41FA5}">
                      <a16:colId xmlns:a16="http://schemas.microsoft.com/office/drawing/2014/main" val="20001"/>
                    </a:ext>
                  </a:extLst>
                </a:gridCol>
              </a:tblGrid>
              <a:tr h="639712">
                <a:tc>
                  <a:txBody>
                    <a:bodyPr/>
                    <a:lstStyle/>
                    <a:p>
                      <a:r>
                        <a:rPr lang="en-US" sz="1800" dirty="0">
                          <a:solidFill>
                            <a:srgbClr val="000066"/>
                          </a:solidFill>
                        </a:rPr>
                        <a:t>Decision Makers’ Needs</a:t>
                      </a:r>
                    </a:p>
                  </a:txBody>
                  <a:tcPr marT="45693" marB="4569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693" marB="4569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39985">
                <a:tc rowSpan="3">
                  <a:txBody>
                    <a:bodyPr/>
                    <a:lstStyle/>
                    <a:p>
                      <a:r>
                        <a:rPr lang="en-US" sz="1800" i="1" dirty="0"/>
                        <a:t>EBQ-8. </a:t>
                      </a:r>
                      <a:r>
                        <a:rPr lang="en-US" sz="1800" i="1" kern="1200" dirty="0">
                          <a:solidFill>
                            <a:schemeClr val="dk1"/>
                          </a:solidFill>
                          <a:effectLst/>
                          <a:latin typeface="+mn-lt"/>
                          <a:ea typeface="+mn-ea"/>
                          <a:cs typeface="+mn-cs"/>
                        </a:rPr>
                        <a:t>How much of an effect does predation have on PP productivity (fledging)? </a:t>
                      </a:r>
                    </a:p>
                    <a:p>
                      <a:endParaRPr lang="en-US" sz="1800" i="1" kern="1200" dirty="0">
                        <a:solidFill>
                          <a:schemeClr val="dk1"/>
                        </a:solidFill>
                        <a:effectLst/>
                        <a:latin typeface="+mn-lt"/>
                        <a:ea typeface="+mn-ea"/>
                        <a:cs typeface="+mn-cs"/>
                      </a:endParaRPr>
                    </a:p>
                    <a:p>
                      <a:r>
                        <a:rPr lang="en-US" sz="1800" i="1" kern="1200" dirty="0">
                          <a:solidFill>
                            <a:schemeClr val="dk1"/>
                          </a:solidFill>
                          <a:effectLst/>
                          <a:latin typeface="+mn-lt"/>
                          <a:ea typeface="+mn-ea"/>
                          <a:cs typeface="+mn-cs"/>
                        </a:rPr>
                        <a:t>EBQ-9. How effective is Program mgmt. at mitigating losses of PP productivity due to predation? </a:t>
                      </a:r>
                      <a:endParaRPr lang="en-US" sz="1800" i="1" dirty="0"/>
                    </a:p>
                  </a:txBody>
                  <a:tcPr marT="45693" marB="4569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93" marB="4569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914346">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8b. Will scheduled 2024 evaluation of predator mgmt. examine wider range of factors affecting PP fledging besides nest predation? Compare cost-effectiveness of different predation control measures? Evaluate other options? </a:t>
                      </a:r>
                      <a:endParaRPr lang="en-US" sz="1800" dirty="0"/>
                    </a:p>
                  </a:txBody>
                  <a:tcPr marT="45693" marB="4569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914283">
                <a:tc vMerge="1">
                  <a:txBody>
                    <a:bodyPr/>
                    <a:lstStyle/>
                    <a:p>
                      <a:endParaRPr lang="en-US"/>
                    </a:p>
                  </a:txBody>
                  <a:tcPr/>
                </a:tc>
                <a:tc>
                  <a:txBody>
                    <a:bodyPr/>
                    <a:lstStyle/>
                    <a:p>
                      <a:endParaRPr lang="en-US" sz="1800" dirty="0"/>
                    </a:p>
                  </a:txBody>
                  <a:tcPr marT="45693" marB="4569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91155" name="Picture 1">
            <a:extLst>
              <a:ext uri="{FF2B5EF4-FFF2-40B4-BE49-F238E27FC236}">
                <a16:creationId xmlns:a16="http://schemas.microsoft.com/office/drawing/2014/main" id="{AEF28AE7-7065-ADB4-80F0-F004240495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3962400"/>
            <a:ext cx="3646488" cy="27368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91156" name="TextBox 4">
            <a:extLst>
              <a:ext uri="{FF2B5EF4-FFF2-40B4-BE49-F238E27FC236}">
                <a16:creationId xmlns:a16="http://schemas.microsoft.com/office/drawing/2014/main" id="{8DD911C5-FD6C-37A9-6902-8A488BE84148}"/>
              </a:ext>
            </a:extLst>
          </p:cNvPr>
          <p:cNvSpPr txBox="1">
            <a:spLocks noChangeArrowheads="1"/>
          </p:cNvSpPr>
          <p:nvPr/>
        </p:nvSpPr>
        <p:spPr bwMode="auto">
          <a:xfrm>
            <a:off x="1676400" y="4038600"/>
            <a:ext cx="1371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t>Figure 11</a:t>
            </a:r>
          </a:p>
        </p:txBody>
      </p:sp>
      <p:pic>
        <p:nvPicPr>
          <p:cNvPr id="91157" name="Picture 6">
            <a:extLst>
              <a:ext uri="{FF2B5EF4-FFF2-40B4-BE49-F238E27FC236}">
                <a16:creationId xmlns:a16="http://schemas.microsoft.com/office/drawing/2014/main" id="{795B9FEE-5EA1-D7A1-9B87-03EF708155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6200" y="3962400"/>
            <a:ext cx="3711575"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10">
            <a:extLst>
              <a:ext uri="{FF2B5EF4-FFF2-40B4-BE49-F238E27FC236}">
                <a16:creationId xmlns:a16="http://schemas.microsoft.com/office/drawing/2014/main" id="{56319028-89F3-9598-BEB2-0C3B1A8E1D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53" t="-1758" r="7368" b="1758"/>
          <a:stretch>
            <a:fillRect/>
          </a:stretch>
        </p:blipFill>
        <p:spPr bwMode="auto">
          <a:xfrm>
            <a:off x="7696200" y="3886200"/>
            <a:ext cx="3814763" cy="281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7" name="Title 1">
            <a:extLst>
              <a:ext uri="{FF2B5EF4-FFF2-40B4-BE49-F238E27FC236}">
                <a16:creationId xmlns:a16="http://schemas.microsoft.com/office/drawing/2014/main" id="{DF073044-7F9B-5BC7-3B87-7AF8662146B8}"/>
              </a:ext>
            </a:extLst>
          </p:cNvPr>
          <p:cNvSpPr>
            <a:spLocks noGrp="1" noChangeArrowheads="1"/>
          </p:cNvSpPr>
          <p:nvPr>
            <p:ph type="title"/>
          </p:nvPr>
        </p:nvSpPr>
        <p:spPr>
          <a:xfrm>
            <a:off x="381000" y="-152400"/>
            <a:ext cx="11506200" cy="1143000"/>
          </a:xfrm>
        </p:spPr>
        <p:txBody>
          <a:bodyPr/>
          <a:lstStyle/>
          <a:p>
            <a:r>
              <a:rPr lang="en-US" altLang="en-US"/>
              <a:t>Effects of predation on piping plovers (3)</a:t>
            </a:r>
          </a:p>
        </p:txBody>
      </p:sp>
      <p:graphicFrame>
        <p:nvGraphicFramePr>
          <p:cNvPr id="4" name="Content Placeholder 3">
            <a:extLst>
              <a:ext uri="{FF2B5EF4-FFF2-40B4-BE49-F238E27FC236}">
                <a16:creationId xmlns:a16="http://schemas.microsoft.com/office/drawing/2014/main" id="{7652E384-B960-A521-C2FE-A7AC11A15602}"/>
              </a:ext>
            </a:extLst>
          </p:cNvPr>
          <p:cNvGraphicFramePr>
            <a:graphicFrameLocks noGrp="1"/>
          </p:cNvGraphicFramePr>
          <p:nvPr>
            <p:ph idx="1"/>
          </p:nvPr>
        </p:nvGraphicFramePr>
        <p:xfrm>
          <a:off x="336550" y="762000"/>
          <a:ext cx="11620500" cy="3108325"/>
        </p:xfrm>
        <a:graphic>
          <a:graphicData uri="http://schemas.openxmlformats.org/drawingml/2006/table">
            <a:tbl>
              <a:tblPr firstRow="1" bandRow="1">
                <a:tableStyleId>{5C22544A-7EE6-4342-B048-85BDC9FD1C3A}</a:tableStyleId>
              </a:tblPr>
              <a:tblGrid>
                <a:gridCol w="3200400">
                  <a:extLst>
                    <a:ext uri="{9D8B030D-6E8A-4147-A177-3AD203B41FA5}">
                      <a16:colId xmlns:a16="http://schemas.microsoft.com/office/drawing/2014/main" val="20000"/>
                    </a:ext>
                  </a:extLst>
                </a:gridCol>
                <a:gridCol w="8420100">
                  <a:extLst>
                    <a:ext uri="{9D8B030D-6E8A-4147-A177-3AD203B41FA5}">
                      <a16:colId xmlns:a16="http://schemas.microsoft.com/office/drawing/2014/main" val="20001"/>
                    </a:ext>
                  </a:extLst>
                </a:gridCol>
              </a:tblGrid>
              <a:tr h="639712">
                <a:tc>
                  <a:txBody>
                    <a:bodyPr/>
                    <a:lstStyle/>
                    <a:p>
                      <a:r>
                        <a:rPr lang="en-US" sz="1800" dirty="0">
                          <a:solidFill>
                            <a:srgbClr val="000066"/>
                          </a:solidFill>
                        </a:rPr>
                        <a:t>Decision Makers’ Needs</a:t>
                      </a:r>
                    </a:p>
                  </a:txBody>
                  <a:tcPr marT="45693" marB="4569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693" marB="4569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639985">
                <a:tc rowSpan="3">
                  <a:txBody>
                    <a:bodyPr/>
                    <a:lstStyle/>
                    <a:p>
                      <a:r>
                        <a:rPr lang="en-US" sz="1800" i="1" dirty="0"/>
                        <a:t>EBQ-8. </a:t>
                      </a:r>
                      <a:r>
                        <a:rPr lang="en-US" sz="1800" i="1" kern="1200" dirty="0">
                          <a:solidFill>
                            <a:schemeClr val="dk1"/>
                          </a:solidFill>
                          <a:effectLst/>
                          <a:latin typeface="+mn-lt"/>
                          <a:ea typeface="+mn-ea"/>
                          <a:cs typeface="+mn-cs"/>
                        </a:rPr>
                        <a:t>How much of an effect does predation have on PP productivity (fledging)? </a:t>
                      </a:r>
                    </a:p>
                    <a:p>
                      <a:endParaRPr lang="en-US" sz="1800" i="1" kern="1200" dirty="0">
                        <a:solidFill>
                          <a:schemeClr val="dk1"/>
                        </a:solidFill>
                        <a:effectLst/>
                        <a:latin typeface="+mn-lt"/>
                        <a:ea typeface="+mn-ea"/>
                        <a:cs typeface="+mn-cs"/>
                      </a:endParaRPr>
                    </a:p>
                    <a:p>
                      <a:r>
                        <a:rPr lang="en-US" sz="1800" i="1" kern="1200" dirty="0">
                          <a:solidFill>
                            <a:schemeClr val="dk1"/>
                          </a:solidFill>
                          <a:effectLst/>
                          <a:latin typeface="+mn-lt"/>
                          <a:ea typeface="+mn-ea"/>
                          <a:cs typeface="+mn-cs"/>
                        </a:rPr>
                        <a:t>EBQ-9. How effective is Program mgmt. at mitigating losses of PP productivity due to predation? </a:t>
                      </a:r>
                      <a:endParaRPr lang="en-US" sz="1800" i="1" dirty="0"/>
                    </a:p>
                  </a:txBody>
                  <a:tcPr marT="45693" marB="4569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93" marB="4569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914283">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693" marB="4569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914346">
                <a:tc vMerge="1">
                  <a:txBody>
                    <a:bodyPr/>
                    <a:lstStyle/>
                    <a:p>
                      <a:endParaRPr lang="en-US"/>
                    </a:p>
                  </a:txBody>
                  <a:tcPr/>
                </a:tc>
                <a:tc>
                  <a:txBody>
                    <a:bodyPr/>
                    <a:lstStyle/>
                    <a:p>
                      <a:r>
                        <a:rPr lang="en-US" sz="1800" dirty="0"/>
                        <a:t>9a. </a:t>
                      </a:r>
                      <a:r>
                        <a:rPr lang="en-US" sz="1800" kern="1200" dirty="0">
                          <a:solidFill>
                            <a:schemeClr val="dk1"/>
                          </a:solidFill>
                          <a:effectLst/>
                          <a:latin typeface="+mn-lt"/>
                          <a:ea typeface="+mn-ea"/>
                          <a:cs typeface="+mn-cs"/>
                        </a:rPr>
                        <a:t>Data that Program’s collecting should help to answer EBQ-9, even though sand pits vary in their attributes. Start with the simplest possible analyses and then proceed as your small data set allows.  Continue to use nest cameras.</a:t>
                      </a:r>
                      <a:endParaRPr lang="en-US" sz="1800" dirty="0"/>
                    </a:p>
                  </a:txBody>
                  <a:tcPr marT="45693" marB="4569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93203" name="Picture 1">
            <a:extLst>
              <a:ext uri="{FF2B5EF4-FFF2-40B4-BE49-F238E27FC236}">
                <a16:creationId xmlns:a16="http://schemas.microsoft.com/office/drawing/2014/main" id="{CAB0455C-7E2B-4C43-F604-16B43ECBB5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3962400"/>
            <a:ext cx="3646488" cy="27368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93204" name="TextBox 4">
            <a:extLst>
              <a:ext uri="{FF2B5EF4-FFF2-40B4-BE49-F238E27FC236}">
                <a16:creationId xmlns:a16="http://schemas.microsoft.com/office/drawing/2014/main" id="{16FB9B43-3C9D-A09B-264E-E91238DDEA3E}"/>
              </a:ext>
            </a:extLst>
          </p:cNvPr>
          <p:cNvSpPr txBox="1">
            <a:spLocks noChangeArrowheads="1"/>
          </p:cNvSpPr>
          <p:nvPr/>
        </p:nvSpPr>
        <p:spPr bwMode="auto">
          <a:xfrm>
            <a:off x="1676400" y="4038600"/>
            <a:ext cx="1371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t>Figure 11</a:t>
            </a:r>
          </a:p>
        </p:txBody>
      </p:sp>
      <p:pic>
        <p:nvPicPr>
          <p:cNvPr id="93205" name="Picture 6">
            <a:extLst>
              <a:ext uri="{FF2B5EF4-FFF2-40B4-BE49-F238E27FC236}">
                <a16:creationId xmlns:a16="http://schemas.microsoft.com/office/drawing/2014/main" id="{ED6A7E2B-F7FC-E241-5598-2FE7E09383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6200" y="3962400"/>
            <a:ext cx="3711575"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a:extLst>
              <a:ext uri="{FF2B5EF4-FFF2-40B4-BE49-F238E27FC236}">
                <a16:creationId xmlns:a16="http://schemas.microsoft.com/office/drawing/2014/main" id="{BE3C9311-26AB-8AC4-66CE-D6A4F4C01328}"/>
              </a:ext>
            </a:extLst>
          </p:cNvPr>
          <p:cNvSpPr>
            <a:spLocks noGrp="1" noChangeArrowheads="1"/>
          </p:cNvSpPr>
          <p:nvPr>
            <p:ph type="title"/>
          </p:nvPr>
        </p:nvSpPr>
        <p:spPr>
          <a:xfrm>
            <a:off x="381000" y="-152400"/>
            <a:ext cx="11506200" cy="1143000"/>
          </a:xfrm>
        </p:spPr>
        <p:txBody>
          <a:bodyPr/>
          <a:lstStyle/>
          <a:p>
            <a:r>
              <a:rPr lang="en-US" altLang="en-US"/>
              <a:t>Wet meadows research (1)</a:t>
            </a:r>
          </a:p>
        </p:txBody>
      </p:sp>
      <p:graphicFrame>
        <p:nvGraphicFramePr>
          <p:cNvPr id="4" name="Content Placeholder 3">
            <a:extLst>
              <a:ext uri="{FF2B5EF4-FFF2-40B4-BE49-F238E27FC236}">
                <a16:creationId xmlns:a16="http://schemas.microsoft.com/office/drawing/2014/main" id="{F71DF4D3-FD92-FCB1-B1F9-6613B70F97D1}"/>
              </a:ext>
            </a:extLst>
          </p:cNvPr>
          <p:cNvGraphicFramePr>
            <a:graphicFrameLocks noGrp="1"/>
          </p:cNvGraphicFramePr>
          <p:nvPr>
            <p:ph idx="1"/>
          </p:nvPr>
        </p:nvGraphicFramePr>
        <p:xfrm>
          <a:off x="323850" y="914400"/>
          <a:ext cx="11620500" cy="1646238"/>
        </p:xfrm>
        <a:graphic>
          <a:graphicData uri="http://schemas.openxmlformats.org/drawingml/2006/table">
            <a:tbl>
              <a:tblPr firstRow="1" bandRow="1">
                <a:tableStyleId>{5C22544A-7EE6-4342-B048-85BDC9FD1C3A}</a:tableStyleId>
              </a:tblPr>
              <a:tblGrid>
                <a:gridCol w="2634916">
                  <a:extLst>
                    <a:ext uri="{9D8B030D-6E8A-4147-A177-3AD203B41FA5}">
                      <a16:colId xmlns:a16="http://schemas.microsoft.com/office/drawing/2014/main" val="20000"/>
                    </a:ext>
                  </a:extLst>
                </a:gridCol>
                <a:gridCol w="8985584">
                  <a:extLst>
                    <a:ext uri="{9D8B030D-6E8A-4147-A177-3AD203B41FA5}">
                      <a16:colId xmlns:a16="http://schemas.microsoft.com/office/drawing/2014/main" val="20001"/>
                    </a:ext>
                  </a:extLst>
                </a:gridCol>
              </a:tblGrid>
              <a:tr h="640223">
                <a:tc>
                  <a:txBody>
                    <a:bodyPr/>
                    <a:lstStyle/>
                    <a:p>
                      <a:r>
                        <a:rPr lang="en-US" sz="1800" dirty="0">
                          <a:solidFill>
                            <a:srgbClr val="000066"/>
                          </a:solidFill>
                        </a:rPr>
                        <a:t>Decision Makers’ Needs</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65842">
                <a:tc rowSpan="2">
                  <a:txBody>
                    <a:bodyPr/>
                    <a:lstStyle/>
                    <a:p>
                      <a:r>
                        <a:rPr lang="en-US" sz="1800" i="1" dirty="0"/>
                        <a:t>EBQ-10. </a:t>
                      </a:r>
                      <a:r>
                        <a:rPr lang="en-US" sz="1800" i="1" kern="1200" dirty="0">
                          <a:solidFill>
                            <a:schemeClr val="dk1"/>
                          </a:solidFill>
                          <a:effectLst/>
                          <a:latin typeface="+mn-lt"/>
                          <a:ea typeface="+mn-ea"/>
                          <a:cs typeface="+mn-cs"/>
                        </a:rPr>
                        <a:t>Wet meadows research</a:t>
                      </a:r>
                      <a:r>
                        <a:rPr lang="en-US" sz="1800" kern="1200" dirty="0">
                          <a:solidFill>
                            <a:schemeClr val="dk1"/>
                          </a:solidFill>
                          <a:effectLst/>
                          <a:latin typeface="+mn-lt"/>
                          <a:ea typeface="+mn-ea"/>
                          <a:cs typeface="+mn-cs"/>
                        </a:rPr>
                        <a:t> </a:t>
                      </a:r>
                      <a:endParaRPr lang="en-US" sz="1800" i="1" dirty="0"/>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10a. Finish peer-review process. Converge to final GC-approved product. </a:t>
                      </a:r>
                      <a:endParaRPr lang="en-US" sz="1800" dirty="0"/>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172">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95248" name="Picture 5">
            <a:extLst>
              <a:ext uri="{FF2B5EF4-FFF2-40B4-BE49-F238E27FC236}">
                <a16:creationId xmlns:a16="http://schemas.microsoft.com/office/drawing/2014/main" id="{946F761A-BD36-6C59-27AE-69F64FCD3A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3963" y="2716213"/>
            <a:ext cx="6946900" cy="292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9" name="Picture 8">
            <a:extLst>
              <a:ext uri="{FF2B5EF4-FFF2-40B4-BE49-F238E27FC236}">
                <a16:creationId xmlns:a16="http://schemas.microsoft.com/office/drawing/2014/main" id="{B0E0C443-D0EA-AA76-BACD-9DD34A93B5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 y="2713038"/>
            <a:ext cx="4530725"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50" name="Picture 11">
            <a:extLst>
              <a:ext uri="{FF2B5EF4-FFF2-40B4-BE49-F238E27FC236}">
                <a16:creationId xmlns:a16="http://schemas.microsoft.com/office/drawing/2014/main" id="{DF05E547-4DAF-B660-CF50-9445888822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725" y="4419600"/>
            <a:ext cx="4514850"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a:extLst>
              <a:ext uri="{FF2B5EF4-FFF2-40B4-BE49-F238E27FC236}">
                <a16:creationId xmlns:a16="http://schemas.microsoft.com/office/drawing/2014/main" id="{BE5335F2-A281-4D6C-6932-512231632C39}"/>
              </a:ext>
            </a:extLst>
          </p:cNvPr>
          <p:cNvSpPr>
            <a:spLocks noGrp="1" noChangeArrowheads="1"/>
          </p:cNvSpPr>
          <p:nvPr>
            <p:ph type="title"/>
          </p:nvPr>
        </p:nvSpPr>
        <p:spPr>
          <a:xfrm>
            <a:off x="381000" y="-152400"/>
            <a:ext cx="11506200" cy="1143000"/>
          </a:xfrm>
        </p:spPr>
        <p:txBody>
          <a:bodyPr/>
          <a:lstStyle/>
          <a:p>
            <a:r>
              <a:rPr lang="en-US" altLang="en-US"/>
              <a:t>Wet meadows research (2)</a:t>
            </a:r>
          </a:p>
        </p:txBody>
      </p:sp>
      <p:graphicFrame>
        <p:nvGraphicFramePr>
          <p:cNvPr id="4" name="Content Placeholder 3">
            <a:extLst>
              <a:ext uri="{FF2B5EF4-FFF2-40B4-BE49-F238E27FC236}">
                <a16:creationId xmlns:a16="http://schemas.microsoft.com/office/drawing/2014/main" id="{BA70CEB6-66A5-91CC-C573-9A0EB7CFDDEE}"/>
              </a:ext>
            </a:extLst>
          </p:cNvPr>
          <p:cNvGraphicFramePr>
            <a:graphicFrameLocks noGrp="1"/>
          </p:cNvGraphicFramePr>
          <p:nvPr>
            <p:ph idx="1"/>
          </p:nvPr>
        </p:nvGraphicFramePr>
        <p:xfrm>
          <a:off x="323850" y="914400"/>
          <a:ext cx="11620500" cy="1646238"/>
        </p:xfrm>
        <a:graphic>
          <a:graphicData uri="http://schemas.openxmlformats.org/drawingml/2006/table">
            <a:tbl>
              <a:tblPr firstRow="1" bandRow="1">
                <a:tableStyleId>{5C22544A-7EE6-4342-B048-85BDC9FD1C3A}</a:tableStyleId>
              </a:tblPr>
              <a:tblGrid>
                <a:gridCol w="2634916">
                  <a:extLst>
                    <a:ext uri="{9D8B030D-6E8A-4147-A177-3AD203B41FA5}">
                      <a16:colId xmlns:a16="http://schemas.microsoft.com/office/drawing/2014/main" val="20000"/>
                    </a:ext>
                  </a:extLst>
                </a:gridCol>
                <a:gridCol w="8985584">
                  <a:extLst>
                    <a:ext uri="{9D8B030D-6E8A-4147-A177-3AD203B41FA5}">
                      <a16:colId xmlns:a16="http://schemas.microsoft.com/office/drawing/2014/main" val="20001"/>
                    </a:ext>
                  </a:extLst>
                </a:gridCol>
              </a:tblGrid>
              <a:tr h="640223">
                <a:tc>
                  <a:txBody>
                    <a:bodyPr/>
                    <a:lstStyle/>
                    <a:p>
                      <a:r>
                        <a:rPr lang="en-US" sz="1800" dirty="0">
                          <a:solidFill>
                            <a:srgbClr val="000066"/>
                          </a:solidFill>
                        </a:rPr>
                        <a:t>Decision Makers’ Needs</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65842">
                <a:tc rowSpan="2">
                  <a:txBody>
                    <a:bodyPr/>
                    <a:lstStyle/>
                    <a:p>
                      <a:r>
                        <a:rPr lang="en-US" sz="1800" i="1" dirty="0"/>
                        <a:t>EBQ-10. </a:t>
                      </a:r>
                      <a:r>
                        <a:rPr lang="en-US" sz="1800" i="1" kern="1200" dirty="0">
                          <a:solidFill>
                            <a:schemeClr val="dk1"/>
                          </a:solidFill>
                          <a:effectLst/>
                          <a:latin typeface="+mn-lt"/>
                          <a:ea typeface="+mn-ea"/>
                          <a:cs typeface="+mn-cs"/>
                        </a:rPr>
                        <a:t>Wet meadows research</a:t>
                      </a:r>
                      <a:r>
                        <a:rPr lang="en-US" sz="1800" kern="1200" dirty="0">
                          <a:solidFill>
                            <a:schemeClr val="dk1"/>
                          </a:solidFill>
                          <a:effectLst/>
                          <a:latin typeface="+mn-lt"/>
                          <a:ea typeface="+mn-ea"/>
                          <a:cs typeface="+mn-cs"/>
                        </a:rPr>
                        <a:t> </a:t>
                      </a:r>
                      <a:endParaRPr lang="en-US" sz="1800" i="1" dirty="0"/>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172">
                <a:tc vMerge="1">
                  <a:txBody>
                    <a:bodyPr/>
                    <a:lstStyle/>
                    <a:p>
                      <a:endParaRPr lang="en-US" sz="1800" dirty="0"/>
                    </a:p>
                  </a:txBody>
                  <a:tcPr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10b. Given what you’ve learned, is it worth evaluating mechanical sculpting of wet meadows topography at existing / potential sites? Or would benefits not justify costs?</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97296" name="Picture 5">
            <a:extLst>
              <a:ext uri="{FF2B5EF4-FFF2-40B4-BE49-F238E27FC236}">
                <a16:creationId xmlns:a16="http://schemas.microsoft.com/office/drawing/2014/main" id="{626D788A-0EAD-6906-F9D1-DB3122C4A7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3963" y="2716213"/>
            <a:ext cx="6946900" cy="292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97" name="Picture 8">
            <a:extLst>
              <a:ext uri="{FF2B5EF4-FFF2-40B4-BE49-F238E27FC236}">
                <a16:creationId xmlns:a16="http://schemas.microsoft.com/office/drawing/2014/main" id="{D6DBB28F-99E8-69E7-FBB2-2B6EAA1FB0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 y="2713038"/>
            <a:ext cx="4530725"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98" name="Picture 11">
            <a:extLst>
              <a:ext uri="{FF2B5EF4-FFF2-40B4-BE49-F238E27FC236}">
                <a16:creationId xmlns:a16="http://schemas.microsoft.com/office/drawing/2014/main" id="{AA76519A-EC41-69A3-7AF3-98BFA15FAA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725" y="4419600"/>
            <a:ext cx="4514850"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4">
            <a:extLst>
              <a:ext uri="{FF2B5EF4-FFF2-40B4-BE49-F238E27FC236}">
                <a16:creationId xmlns:a16="http://schemas.microsoft.com/office/drawing/2014/main" id="{50B90287-CBF3-80E0-BEF9-7FD69016D56F}"/>
              </a:ext>
            </a:extLst>
          </p:cNvPr>
          <p:cNvSpPr>
            <a:spLocks noGrp="1" noChangeArrowheads="1"/>
          </p:cNvSpPr>
          <p:nvPr>
            <p:ph type="title"/>
          </p:nvPr>
        </p:nvSpPr>
        <p:spPr>
          <a:xfrm>
            <a:off x="838200" y="381000"/>
            <a:ext cx="9829800" cy="1143000"/>
          </a:xfrm>
          <a:noFill/>
        </p:spPr>
        <p:txBody>
          <a:bodyPr/>
          <a:lstStyle/>
          <a:p>
            <a:pPr eaLnBrk="1" hangingPunct="1"/>
            <a:r>
              <a:rPr lang="en-CA" altLang="en-US"/>
              <a:t>Thanks for listening!</a:t>
            </a:r>
            <a:br>
              <a:rPr lang="en-CA" altLang="en-US"/>
            </a:br>
            <a:r>
              <a:rPr lang="en-CA" altLang="en-US"/>
              <a:t> </a:t>
            </a:r>
            <a:br>
              <a:rPr lang="en-CA" altLang="en-US"/>
            </a:br>
            <a:r>
              <a:rPr lang="en-CA" altLang="en-US"/>
              <a:t>Happy to answer your questions…</a:t>
            </a:r>
          </a:p>
        </p:txBody>
      </p:sp>
      <p:pic>
        <p:nvPicPr>
          <p:cNvPr id="99331" name="Picture 5">
            <a:extLst>
              <a:ext uri="{FF2B5EF4-FFF2-40B4-BE49-F238E27FC236}">
                <a16:creationId xmlns:a16="http://schemas.microsoft.com/office/drawing/2014/main" id="{F7CAACB1-CC96-50B4-30B9-6E2B0FA541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44700"/>
            <a:ext cx="12192000" cy="427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FF7251BB-0059-50DC-A38C-B3159B31F978}"/>
              </a:ext>
            </a:extLst>
          </p:cNvPr>
          <p:cNvSpPr>
            <a:spLocks noGrp="1" noChangeArrowheads="1"/>
          </p:cNvSpPr>
          <p:nvPr>
            <p:ph type="title"/>
          </p:nvPr>
        </p:nvSpPr>
        <p:spPr/>
        <p:txBody>
          <a:bodyPr/>
          <a:lstStyle/>
          <a:p>
            <a:r>
              <a:rPr lang="en-US" altLang="en-US"/>
              <a:t>Format, Content, Reasoning of SoPR</a:t>
            </a:r>
          </a:p>
        </p:txBody>
      </p:sp>
      <p:graphicFrame>
        <p:nvGraphicFramePr>
          <p:cNvPr id="4" name="Content Placeholder 3">
            <a:extLst>
              <a:ext uri="{FF2B5EF4-FFF2-40B4-BE49-F238E27FC236}">
                <a16:creationId xmlns:a16="http://schemas.microsoft.com/office/drawing/2014/main" id="{9079F2EC-1AE6-B10E-8099-24A477766329}"/>
              </a:ext>
            </a:extLst>
          </p:cNvPr>
          <p:cNvGraphicFramePr>
            <a:graphicFrameLocks noGrp="1"/>
          </p:cNvGraphicFramePr>
          <p:nvPr>
            <p:ph idx="1"/>
          </p:nvPr>
        </p:nvGraphicFramePr>
        <p:xfrm>
          <a:off x="685800" y="1139825"/>
          <a:ext cx="10972800" cy="3846513"/>
        </p:xfrm>
        <a:graphic>
          <a:graphicData uri="http://schemas.openxmlformats.org/drawingml/2006/table">
            <a:tbl>
              <a:tblPr firstRow="1" bandRow="1">
                <a:tableStyleId>{5C22544A-7EE6-4342-B048-85BDC9FD1C3A}</a:tableStyleId>
              </a:tblPr>
              <a:tblGrid>
                <a:gridCol w="3733800">
                  <a:extLst>
                    <a:ext uri="{9D8B030D-6E8A-4147-A177-3AD203B41FA5}">
                      <a16:colId xmlns:a16="http://schemas.microsoft.com/office/drawing/2014/main" val="20000"/>
                    </a:ext>
                  </a:extLst>
                </a:gridCol>
                <a:gridCol w="7239000">
                  <a:extLst>
                    <a:ext uri="{9D8B030D-6E8A-4147-A177-3AD203B41FA5}">
                      <a16:colId xmlns:a16="http://schemas.microsoft.com/office/drawing/2014/main" val="20001"/>
                    </a:ext>
                  </a:extLst>
                </a:gridCol>
              </a:tblGrid>
              <a:tr h="370816">
                <a:tc>
                  <a:txBody>
                    <a:bodyPr/>
                    <a:lstStyle/>
                    <a:p>
                      <a:r>
                        <a:rPr lang="en-US" sz="1800" dirty="0">
                          <a:solidFill>
                            <a:srgbClr val="000066"/>
                          </a:solidFill>
                        </a:rPr>
                        <a:t>Decision Makers’ Needs</a:t>
                      </a:r>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914668">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257">
                <a:tc rowSpan="4">
                  <a:txBody>
                    <a:bodyPr/>
                    <a:lstStyle/>
                    <a:p>
                      <a:r>
                        <a:rPr lang="en-US" sz="1800" dirty="0"/>
                        <a:t>2. Concise, credible assessments of progress on Extension Big Questions that synthesize what’s been learned to help with management decisions.</a:t>
                      </a:r>
                    </a:p>
                  </a:txBody>
                  <a:tcPr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2a. Acknowledge factors outside Platte which may contribute to observed trends in PPs and WCs</a:t>
                      </a:r>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257">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257">
                <a:tc vMerge="1">
                  <a:txBody>
                    <a:bodyPr/>
                    <a:lstStyle/>
                    <a:p>
                      <a:endParaRPr lang="en-US" sz="1800" dirty="0"/>
                    </a:p>
                  </a:txBody>
                  <a:tcPr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640257">
                <a:tc vMerge="1">
                  <a:txBody>
                    <a:bodyPr/>
                    <a:lstStyle/>
                    <a:p>
                      <a:endParaRPr lang="en-US" sz="1800" dirty="0"/>
                    </a:p>
                  </a:txBody>
                  <a:tcPr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96C71AC2-4BA9-9B70-6F65-87FFF1754306}"/>
              </a:ext>
            </a:extLst>
          </p:cNvPr>
          <p:cNvSpPr>
            <a:spLocks noGrp="1" noChangeArrowheads="1"/>
          </p:cNvSpPr>
          <p:nvPr>
            <p:ph type="title"/>
          </p:nvPr>
        </p:nvSpPr>
        <p:spPr/>
        <p:txBody>
          <a:bodyPr/>
          <a:lstStyle/>
          <a:p>
            <a:r>
              <a:rPr lang="en-US" altLang="en-US"/>
              <a:t>Format, Content, Reasoning of SoPR</a:t>
            </a:r>
          </a:p>
        </p:txBody>
      </p:sp>
      <p:graphicFrame>
        <p:nvGraphicFramePr>
          <p:cNvPr id="4" name="Content Placeholder 3">
            <a:extLst>
              <a:ext uri="{FF2B5EF4-FFF2-40B4-BE49-F238E27FC236}">
                <a16:creationId xmlns:a16="http://schemas.microsoft.com/office/drawing/2014/main" id="{09DC8652-C8B4-EF86-F514-75221778EE9C}"/>
              </a:ext>
            </a:extLst>
          </p:cNvPr>
          <p:cNvGraphicFramePr>
            <a:graphicFrameLocks noGrp="1"/>
          </p:cNvGraphicFramePr>
          <p:nvPr>
            <p:ph idx="1"/>
          </p:nvPr>
        </p:nvGraphicFramePr>
        <p:xfrm>
          <a:off x="685800" y="1139825"/>
          <a:ext cx="10972800" cy="3846513"/>
        </p:xfrm>
        <a:graphic>
          <a:graphicData uri="http://schemas.openxmlformats.org/drawingml/2006/table">
            <a:tbl>
              <a:tblPr firstRow="1" bandRow="1">
                <a:tableStyleId>{5C22544A-7EE6-4342-B048-85BDC9FD1C3A}</a:tableStyleId>
              </a:tblPr>
              <a:tblGrid>
                <a:gridCol w="3733800">
                  <a:extLst>
                    <a:ext uri="{9D8B030D-6E8A-4147-A177-3AD203B41FA5}">
                      <a16:colId xmlns:a16="http://schemas.microsoft.com/office/drawing/2014/main" val="20000"/>
                    </a:ext>
                  </a:extLst>
                </a:gridCol>
                <a:gridCol w="7239000">
                  <a:extLst>
                    <a:ext uri="{9D8B030D-6E8A-4147-A177-3AD203B41FA5}">
                      <a16:colId xmlns:a16="http://schemas.microsoft.com/office/drawing/2014/main" val="20001"/>
                    </a:ext>
                  </a:extLst>
                </a:gridCol>
              </a:tblGrid>
              <a:tr h="370816">
                <a:tc>
                  <a:txBody>
                    <a:bodyPr/>
                    <a:lstStyle/>
                    <a:p>
                      <a:r>
                        <a:rPr lang="en-US" sz="1800" dirty="0">
                          <a:solidFill>
                            <a:srgbClr val="000066"/>
                          </a:solidFill>
                        </a:rPr>
                        <a:t>Decision Makers’ Needs</a:t>
                      </a:r>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914668">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257">
                <a:tc rowSpan="4">
                  <a:txBody>
                    <a:bodyPr/>
                    <a:lstStyle/>
                    <a:p>
                      <a:r>
                        <a:rPr lang="en-US" sz="1800" dirty="0"/>
                        <a:t>2. Concise, credible assessments of progress on Extension Big Questions that synthesize what’s been learned to help GC with management decisions.</a:t>
                      </a:r>
                    </a:p>
                  </a:txBody>
                  <a:tcPr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257">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2b. Rephrase EBQ 1, 2, 4-7 so they’re answerable with thumbs up / down., </a:t>
                      </a:r>
                      <a:r>
                        <a:rPr lang="en-US" sz="1800" i="1" dirty="0"/>
                        <a:t>and </a:t>
                      </a:r>
                      <a:r>
                        <a:rPr lang="en-US" sz="1800" dirty="0"/>
                        <a:t>reference management hypotheses.</a:t>
                      </a:r>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257">
                <a:tc vMerge="1">
                  <a:txBody>
                    <a:bodyPr/>
                    <a:lstStyle/>
                    <a:p>
                      <a:endParaRPr lang="en-US" sz="1800" dirty="0"/>
                    </a:p>
                  </a:txBody>
                  <a:tcPr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640257">
                <a:tc vMerge="1">
                  <a:txBody>
                    <a:bodyPr/>
                    <a:lstStyle/>
                    <a:p>
                      <a:endParaRPr lang="en-US" sz="1800" dirty="0"/>
                    </a:p>
                  </a:txBody>
                  <a:tcPr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grpSp>
        <p:nvGrpSpPr>
          <p:cNvPr id="15383" name="Group 7">
            <a:extLst>
              <a:ext uri="{FF2B5EF4-FFF2-40B4-BE49-F238E27FC236}">
                <a16:creationId xmlns:a16="http://schemas.microsoft.com/office/drawing/2014/main" id="{9C30D2B1-544C-C8AB-E8F1-4CA699F3ADE1}"/>
              </a:ext>
            </a:extLst>
          </p:cNvPr>
          <p:cNvGrpSpPr>
            <a:grpSpLocks/>
          </p:cNvGrpSpPr>
          <p:nvPr/>
        </p:nvGrpSpPr>
        <p:grpSpPr bwMode="auto">
          <a:xfrm>
            <a:off x="609600" y="5073650"/>
            <a:ext cx="10902950" cy="1631950"/>
            <a:chOff x="609600" y="4572000"/>
            <a:chExt cx="10902950" cy="1631950"/>
          </a:xfrm>
        </p:grpSpPr>
        <p:sp>
          <p:nvSpPr>
            <p:cNvPr id="5" name="TextBox 4">
              <a:extLst>
                <a:ext uri="{FF2B5EF4-FFF2-40B4-BE49-F238E27FC236}">
                  <a16:creationId xmlns:a16="http://schemas.microsoft.com/office/drawing/2014/main" id="{453E9A92-220E-9EC0-4BB3-2F13120F35C2}"/>
                </a:ext>
              </a:extLst>
            </p:cNvPr>
            <p:cNvSpPr txBox="1"/>
            <p:nvPr/>
          </p:nvSpPr>
          <p:spPr>
            <a:xfrm>
              <a:off x="609600" y="4876800"/>
              <a:ext cx="5029200" cy="646113"/>
            </a:xfrm>
            <a:prstGeom prst="rect">
              <a:avLst/>
            </a:prstGeom>
            <a:solidFill>
              <a:schemeClr val="bg1">
                <a:lumMod val="75000"/>
              </a:schemeClr>
            </a:solidFill>
          </p:spPr>
          <p:txBody>
            <a:bodyPr>
              <a:spAutoFit/>
            </a:bodyPr>
            <a:lstStyle/>
            <a:p>
              <a:pPr eaLnBrk="1" hangingPunct="1">
                <a:defRPr/>
              </a:pPr>
              <a:r>
                <a:rPr lang="en-US" dirty="0"/>
                <a:t>Current EBQ #5. </a:t>
              </a:r>
              <a:r>
                <a:rPr lang="en-US" dirty="0">
                  <a:latin typeface="+mn-lt"/>
                  <a:ea typeface="Calibri" panose="020F0502020204030204" pitchFamily="34" charset="0"/>
                </a:rPr>
                <a:t>What factors influence WC stopover length within the AHR?</a:t>
              </a:r>
              <a:endParaRPr lang="en-US" dirty="0">
                <a:latin typeface="+mn-lt"/>
              </a:endParaRPr>
            </a:p>
          </p:txBody>
        </p:sp>
        <p:sp>
          <p:nvSpPr>
            <p:cNvPr id="6" name="TextBox 5">
              <a:extLst>
                <a:ext uri="{FF2B5EF4-FFF2-40B4-BE49-F238E27FC236}">
                  <a16:creationId xmlns:a16="http://schemas.microsoft.com/office/drawing/2014/main" id="{F135D12B-7238-4B7E-7966-60CB1DB1E341}"/>
                </a:ext>
              </a:extLst>
            </p:cNvPr>
            <p:cNvSpPr txBox="1"/>
            <p:nvPr/>
          </p:nvSpPr>
          <p:spPr>
            <a:xfrm>
              <a:off x="6483350" y="4572000"/>
              <a:ext cx="5029200" cy="646113"/>
            </a:xfrm>
            <a:prstGeom prst="rect">
              <a:avLst/>
            </a:prstGeom>
            <a:solidFill>
              <a:schemeClr val="accent6">
                <a:lumMod val="20000"/>
                <a:lumOff val="80000"/>
              </a:schemeClr>
            </a:solidFill>
          </p:spPr>
          <p:txBody>
            <a:bodyPr>
              <a:spAutoFit/>
            </a:bodyPr>
            <a:lstStyle/>
            <a:p>
              <a:pPr eaLnBrk="1" hangingPunct="1">
                <a:defRPr/>
              </a:pPr>
              <a:r>
                <a:rPr lang="en-US" dirty="0"/>
                <a:t>Revised EBQ #5. </a:t>
              </a:r>
              <a:r>
                <a:rPr lang="en-US" dirty="0">
                  <a:latin typeface="+mn-lt"/>
                  <a:ea typeface="Calibri" panose="020F0502020204030204" pitchFamily="34" charset="0"/>
                </a:rPr>
                <a:t>Does flow influence WC stopover length within the AHR? </a:t>
              </a:r>
              <a:endParaRPr lang="en-US" dirty="0">
                <a:latin typeface="+mn-lt"/>
              </a:endParaRPr>
            </a:p>
          </p:txBody>
        </p:sp>
        <p:sp>
          <p:nvSpPr>
            <p:cNvPr id="7" name="Arrow: Right 6">
              <a:extLst>
                <a:ext uri="{FF2B5EF4-FFF2-40B4-BE49-F238E27FC236}">
                  <a16:creationId xmlns:a16="http://schemas.microsoft.com/office/drawing/2014/main" id="{419F8275-AEAA-757C-037B-E0CC3578E8C3}"/>
                </a:ext>
              </a:extLst>
            </p:cNvPr>
            <p:cNvSpPr/>
            <p:nvPr/>
          </p:nvSpPr>
          <p:spPr>
            <a:xfrm rot="20433740">
              <a:off x="5746750" y="4846638"/>
              <a:ext cx="687388" cy="304800"/>
            </a:xfrm>
            <a:prstGeom prst="rightArrow">
              <a:avLst/>
            </a:prstGeom>
            <a:gradFill flip="none" rotWithShape="1">
              <a:gsLst>
                <a:gs pos="0">
                  <a:schemeClr val="bg1">
                    <a:lumMod val="75000"/>
                  </a:schemeClr>
                </a:gs>
                <a:gs pos="100000">
                  <a:schemeClr val="accent2">
                    <a:lumMod val="40000"/>
                    <a:lumOff val="60000"/>
                  </a:schemeClr>
                </a:gs>
                <a:gs pos="100000">
                  <a:schemeClr val="accent1">
                    <a:lumMod val="60000"/>
                    <a:lumOff val="40000"/>
                  </a:schemeClr>
                </a:gs>
              </a:gsLst>
              <a:lin ang="0" scaled="1"/>
              <a:tileRect/>
            </a:gra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 name="Arrow: Right 1">
              <a:extLst>
                <a:ext uri="{FF2B5EF4-FFF2-40B4-BE49-F238E27FC236}">
                  <a16:creationId xmlns:a16="http://schemas.microsoft.com/office/drawing/2014/main" id="{7B0DCEB2-BA43-0144-AA4F-AA28B4821D5D}"/>
                </a:ext>
              </a:extLst>
            </p:cNvPr>
            <p:cNvSpPr/>
            <p:nvPr/>
          </p:nvSpPr>
          <p:spPr>
            <a:xfrm rot="1283294">
              <a:off x="5708650" y="5522913"/>
              <a:ext cx="738188" cy="304800"/>
            </a:xfrm>
            <a:prstGeom prst="rightArrow">
              <a:avLst>
                <a:gd name="adj1" fmla="val 53902"/>
                <a:gd name="adj2" fmla="val 50000"/>
              </a:avLst>
            </a:prstGeom>
            <a:gradFill flip="none" rotWithShape="1">
              <a:gsLst>
                <a:gs pos="0">
                  <a:schemeClr val="bg1">
                    <a:lumMod val="75000"/>
                  </a:schemeClr>
                </a:gs>
                <a:gs pos="100000">
                  <a:schemeClr val="accent2">
                    <a:lumMod val="40000"/>
                    <a:lumOff val="60000"/>
                  </a:schemeClr>
                </a:gs>
                <a:gs pos="100000">
                  <a:schemeClr val="accent1">
                    <a:lumMod val="60000"/>
                    <a:lumOff val="40000"/>
                  </a:schemeClr>
                </a:gs>
              </a:gsLst>
              <a:lin ang="0" scaled="1"/>
              <a:tileRect/>
            </a:gra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3" name="TextBox 2">
              <a:extLst>
                <a:ext uri="{FF2B5EF4-FFF2-40B4-BE49-F238E27FC236}">
                  <a16:creationId xmlns:a16="http://schemas.microsoft.com/office/drawing/2014/main" id="{0AD41AAC-44DC-1059-4C81-3E7E7C254401}"/>
                </a:ext>
              </a:extLst>
            </p:cNvPr>
            <p:cNvSpPr txBox="1"/>
            <p:nvPr/>
          </p:nvSpPr>
          <p:spPr>
            <a:xfrm>
              <a:off x="6477000" y="5557838"/>
              <a:ext cx="5029200" cy="646112"/>
            </a:xfrm>
            <a:prstGeom prst="rect">
              <a:avLst/>
            </a:prstGeom>
            <a:solidFill>
              <a:schemeClr val="accent6">
                <a:lumMod val="20000"/>
                <a:lumOff val="80000"/>
              </a:schemeClr>
            </a:solidFill>
          </p:spPr>
          <p:txBody>
            <a:bodyPr>
              <a:spAutoFit/>
            </a:bodyPr>
            <a:lstStyle/>
            <a:p>
              <a:pPr eaLnBrk="1" hangingPunct="1">
                <a:defRPr/>
              </a:pPr>
              <a:r>
                <a:rPr lang="en-US" dirty="0"/>
                <a:t>Management Hypothesis: </a:t>
              </a:r>
              <a:r>
                <a:rPr lang="en-US" dirty="0">
                  <a:latin typeface="+mn-lt"/>
                  <a:ea typeface="Calibri" panose="020F0502020204030204" pitchFamily="34" charset="0"/>
                </a:rPr>
                <a:t>Length of WC stopover is a function of discharge. </a:t>
              </a:r>
              <a:endParaRPr lang="en-US" dirty="0">
                <a:latin typeface="+mn-lt"/>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8">
            <a:extLst>
              <a:ext uri="{FF2B5EF4-FFF2-40B4-BE49-F238E27FC236}">
                <a16:creationId xmlns:a16="http://schemas.microsoft.com/office/drawing/2014/main" id="{449EDE51-1ECE-8EEF-6357-4A9FCEBA4D43}"/>
              </a:ext>
            </a:extLst>
          </p:cNvPr>
          <p:cNvSpPr>
            <a:spLocks noGrp="1" noChangeArrowheads="1"/>
          </p:cNvSpPr>
          <p:nvPr>
            <p:ph type="title"/>
          </p:nvPr>
        </p:nvSpPr>
        <p:spPr>
          <a:xfrm>
            <a:off x="579438" y="96838"/>
            <a:ext cx="10972800" cy="790575"/>
          </a:xfrm>
        </p:spPr>
        <p:txBody>
          <a:bodyPr/>
          <a:lstStyle/>
          <a:p>
            <a:r>
              <a:rPr lang="en-US" altLang="en-US"/>
              <a:t>Alternative Phrasing of EBQs for      and  </a:t>
            </a:r>
          </a:p>
        </p:txBody>
      </p:sp>
      <p:graphicFrame>
        <p:nvGraphicFramePr>
          <p:cNvPr id="7" name="Content Placeholder 6">
            <a:extLst>
              <a:ext uri="{FF2B5EF4-FFF2-40B4-BE49-F238E27FC236}">
                <a16:creationId xmlns:a16="http://schemas.microsoft.com/office/drawing/2014/main" id="{E7B56875-EE7D-B206-74A5-574342DF6F50}"/>
              </a:ext>
            </a:extLst>
          </p:cNvPr>
          <p:cNvGraphicFramePr>
            <a:graphicFrameLocks noGrp="1"/>
          </p:cNvGraphicFramePr>
          <p:nvPr>
            <p:ph idx="1"/>
          </p:nvPr>
        </p:nvGraphicFramePr>
        <p:xfrm>
          <a:off x="628650" y="1066800"/>
          <a:ext cx="11258550" cy="5308600"/>
        </p:xfrm>
        <a:graphic>
          <a:graphicData uri="http://schemas.openxmlformats.org/drawingml/2006/table">
            <a:tbl>
              <a:tblPr firstRow="1" bandRow="1">
                <a:tableStyleId>{5C22544A-7EE6-4342-B048-85BDC9FD1C3A}</a:tableStyleId>
              </a:tblPr>
              <a:tblGrid>
                <a:gridCol w="5629275">
                  <a:extLst>
                    <a:ext uri="{9D8B030D-6E8A-4147-A177-3AD203B41FA5}">
                      <a16:colId xmlns:a16="http://schemas.microsoft.com/office/drawing/2014/main" val="20000"/>
                    </a:ext>
                  </a:extLst>
                </a:gridCol>
                <a:gridCol w="5629275">
                  <a:extLst>
                    <a:ext uri="{9D8B030D-6E8A-4147-A177-3AD203B41FA5}">
                      <a16:colId xmlns:a16="http://schemas.microsoft.com/office/drawing/2014/main" val="20001"/>
                    </a:ext>
                  </a:extLst>
                </a:gridCol>
              </a:tblGrid>
              <a:tr h="370747">
                <a:tc>
                  <a:txBody>
                    <a:bodyPr/>
                    <a:lstStyle/>
                    <a:p>
                      <a:r>
                        <a:rPr lang="en-US" sz="1800" dirty="0">
                          <a:solidFill>
                            <a:schemeClr val="tx1"/>
                          </a:solidFill>
                        </a:rPr>
                        <a:t>Current EBQs</a:t>
                      </a:r>
                    </a:p>
                  </a:txBody>
                  <a:tcPr marL="91445" marR="91445" marT="45708" marB="4570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solidFill>
                            <a:schemeClr val="tx1"/>
                          </a:solidFill>
                        </a:rPr>
                        <a:t>Possible Alternative Phrasing of EBQs</a:t>
                      </a:r>
                    </a:p>
                  </a:txBody>
                  <a:tcPr marL="91445" marR="91445" marT="45708" marB="4570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40086">
                <a:tc>
                  <a:txBody>
                    <a:bodyPr/>
                    <a:lstStyle/>
                    <a:p>
                      <a:r>
                        <a:rPr lang="en-US" sz="1800" dirty="0"/>
                        <a:t>EBQ-1. </a:t>
                      </a:r>
                      <a:r>
                        <a:rPr lang="en-US" sz="1800" kern="1200" dirty="0">
                          <a:solidFill>
                            <a:srgbClr val="FF0000"/>
                          </a:solidFill>
                          <a:effectLst/>
                          <a:latin typeface="+mn-lt"/>
                          <a:ea typeface="+mn-ea"/>
                          <a:cs typeface="+mn-cs"/>
                        </a:rPr>
                        <a:t>How effective</a:t>
                      </a:r>
                      <a:r>
                        <a:rPr lang="en-US" sz="1800" kern="1200" dirty="0">
                          <a:solidFill>
                            <a:schemeClr val="dk1"/>
                          </a:solidFill>
                          <a:effectLst/>
                          <a:latin typeface="+mn-lt"/>
                          <a:ea typeface="+mn-ea"/>
                          <a:cs typeface="+mn-cs"/>
                        </a:rPr>
                        <a:t> is it to use Program water to maintain suitable WC roosting habitat?</a:t>
                      </a:r>
                      <a:endParaRPr lang="en-US" sz="1800" dirty="0"/>
                    </a:p>
                  </a:txBody>
                  <a:tcPr marL="91445" marR="91445" marT="45708" marB="4570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Can the use of Program water maintain suitable WC roosting habitat?</a:t>
                      </a:r>
                      <a:endParaRPr lang="en-US" sz="1800" dirty="0"/>
                    </a:p>
                  </a:txBody>
                  <a:tcPr marL="91445" marR="91445" marT="45708" marB="4570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914420">
                <a:tc>
                  <a:txBody>
                    <a:bodyPr/>
                    <a:lstStyle/>
                    <a:p>
                      <a:r>
                        <a:rPr lang="en-US" sz="1800" dirty="0"/>
                        <a:t>EBQ-2. </a:t>
                      </a:r>
                      <a:r>
                        <a:rPr lang="en-US" sz="1800" kern="1200" dirty="0">
                          <a:solidFill>
                            <a:srgbClr val="FF0000"/>
                          </a:solidFill>
                          <a:effectLst/>
                          <a:latin typeface="+mn-lt"/>
                          <a:ea typeface="+mn-ea"/>
                          <a:cs typeface="+mn-cs"/>
                        </a:rPr>
                        <a:t>How effective</a:t>
                      </a:r>
                      <a:r>
                        <a:rPr lang="en-US" sz="1800" kern="1200" dirty="0">
                          <a:solidFill>
                            <a:schemeClr val="dk1"/>
                          </a:solidFill>
                          <a:effectLst/>
                          <a:latin typeface="+mn-lt"/>
                          <a:ea typeface="+mn-ea"/>
                          <a:cs typeface="+mn-cs"/>
                        </a:rPr>
                        <a:t> is Program management of Phragmites for maintaining suitable whooping crane roosting habitat?</a:t>
                      </a:r>
                      <a:endParaRPr lang="en-US" sz="1800" dirty="0"/>
                    </a:p>
                  </a:txBody>
                  <a:tcPr marL="91445" marR="91445" marT="45708" marB="4570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Is the Program effective in managing Phragmites for maintaining suitable whooping crane roosting habitat?</a:t>
                      </a:r>
                      <a:endParaRPr lang="en-US" sz="1800" dirty="0"/>
                    </a:p>
                  </a:txBody>
                  <a:tcPr marL="91445" marR="91445" marT="45708" marB="4570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086">
                <a:tc>
                  <a:txBody>
                    <a:bodyPr/>
                    <a:lstStyle/>
                    <a:p>
                      <a:r>
                        <a:rPr lang="en-US" sz="1800" dirty="0"/>
                        <a:t>EBQ-4. </a:t>
                      </a:r>
                      <a:r>
                        <a:rPr lang="en-US" sz="1800" kern="1200" dirty="0">
                          <a:solidFill>
                            <a:srgbClr val="FF0000"/>
                          </a:solidFill>
                          <a:effectLst/>
                          <a:latin typeface="+mn-lt"/>
                          <a:ea typeface="+mn-ea"/>
                          <a:cs typeface="+mn-cs"/>
                        </a:rPr>
                        <a:t>What factors</a:t>
                      </a:r>
                      <a:r>
                        <a:rPr lang="en-US" sz="1800" kern="1200" dirty="0">
                          <a:solidFill>
                            <a:schemeClr val="dk1"/>
                          </a:solidFill>
                          <a:effectLst/>
                          <a:latin typeface="+mn-lt"/>
                          <a:ea typeface="+mn-ea"/>
                          <a:cs typeface="+mn-cs"/>
                        </a:rPr>
                        <a:t> influence WC decision to stop or fly over the AHR?</a:t>
                      </a:r>
                      <a:endParaRPr lang="en-US" sz="1800" dirty="0"/>
                    </a:p>
                  </a:txBody>
                  <a:tcPr marL="91445" marR="91445" marT="45708" marB="4570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Does flow influence WC decisions to stop or fly over the AHR? </a:t>
                      </a:r>
                      <a:r>
                        <a:rPr lang="en-US" sz="1800" i="1" kern="1200" dirty="0">
                          <a:solidFill>
                            <a:schemeClr val="dk1"/>
                          </a:solidFill>
                          <a:effectLst/>
                          <a:latin typeface="+mn-lt"/>
                          <a:ea typeface="+mn-ea"/>
                          <a:cs typeface="+mn-cs"/>
                        </a:rPr>
                        <a:t>What other factors are important? </a:t>
                      </a:r>
                      <a:endParaRPr lang="en-US" sz="1800" dirty="0"/>
                    </a:p>
                  </a:txBody>
                  <a:tcPr marL="91445" marR="91445" marT="45708" marB="4570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086">
                <a:tc>
                  <a:txBody>
                    <a:bodyPr/>
                    <a:lstStyle/>
                    <a:p>
                      <a:r>
                        <a:rPr lang="en-US" sz="1800" dirty="0"/>
                        <a:t>EBQ-5. </a:t>
                      </a:r>
                      <a:r>
                        <a:rPr lang="en-US" sz="1800" kern="1200" dirty="0">
                          <a:solidFill>
                            <a:srgbClr val="FF0000"/>
                          </a:solidFill>
                          <a:effectLst/>
                          <a:latin typeface="+mn-lt"/>
                          <a:ea typeface="+mn-ea"/>
                          <a:cs typeface="+mn-cs"/>
                        </a:rPr>
                        <a:t>What factors</a:t>
                      </a:r>
                      <a:r>
                        <a:rPr lang="en-US" sz="1800" kern="1200" dirty="0">
                          <a:solidFill>
                            <a:schemeClr val="dk1"/>
                          </a:solidFill>
                          <a:effectLst/>
                          <a:latin typeface="+mn-lt"/>
                          <a:ea typeface="+mn-ea"/>
                          <a:cs typeface="+mn-cs"/>
                        </a:rPr>
                        <a:t> influence WC stopover length within the AHR?</a:t>
                      </a:r>
                      <a:endParaRPr lang="en-US" sz="1800" dirty="0"/>
                    </a:p>
                  </a:txBody>
                  <a:tcPr marL="91445" marR="91445" marT="45708" marB="4570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Does flow influence stopover length within the AHR? </a:t>
                      </a:r>
                      <a:r>
                        <a:rPr lang="en-US" sz="1800" i="1" kern="1200" dirty="0">
                          <a:solidFill>
                            <a:schemeClr val="dk1"/>
                          </a:solidFill>
                          <a:effectLst/>
                          <a:latin typeface="+mn-lt"/>
                          <a:ea typeface="+mn-ea"/>
                          <a:cs typeface="+mn-cs"/>
                        </a:rPr>
                        <a:t>What other factors are important? </a:t>
                      </a:r>
                      <a:endParaRPr lang="en-US" sz="1800" dirty="0"/>
                    </a:p>
                  </a:txBody>
                  <a:tcPr marL="91445" marR="91445" marT="45708" marB="4570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914420">
                <a:tc>
                  <a:txBody>
                    <a:bodyPr/>
                    <a:lstStyle/>
                    <a:p>
                      <a:r>
                        <a:rPr lang="en-US" sz="1800" dirty="0"/>
                        <a:t>EBQ-6. </a:t>
                      </a:r>
                      <a:r>
                        <a:rPr lang="en-US" sz="1800" kern="1200" dirty="0">
                          <a:solidFill>
                            <a:srgbClr val="FF0000"/>
                          </a:solidFill>
                          <a:effectLst/>
                          <a:latin typeface="+mn-lt"/>
                          <a:ea typeface="+mn-ea"/>
                          <a:cs typeface="+mn-cs"/>
                        </a:rPr>
                        <a:t>Why</a:t>
                      </a:r>
                      <a:r>
                        <a:rPr lang="en-US" sz="1800" kern="1200" dirty="0">
                          <a:solidFill>
                            <a:schemeClr val="dk1"/>
                          </a:solidFill>
                          <a:effectLst/>
                          <a:latin typeface="+mn-lt"/>
                          <a:ea typeface="+mn-ea"/>
                          <a:cs typeface="+mn-cs"/>
                        </a:rPr>
                        <a:t> is spring WC use of the AHR greater than fall WC use?</a:t>
                      </a:r>
                      <a:endParaRPr lang="en-US" sz="1800" dirty="0"/>
                    </a:p>
                  </a:txBody>
                  <a:tcPr marL="91445" marR="91445" marT="45708" marB="4570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Is spring WC use of the AHR greater than fall WC use due to higher flows in the Spring? </a:t>
                      </a:r>
                      <a:r>
                        <a:rPr lang="en-US" sz="1800" i="1" kern="1200" dirty="0">
                          <a:solidFill>
                            <a:schemeClr val="dk1"/>
                          </a:solidFill>
                          <a:effectLst/>
                          <a:latin typeface="+mn-lt"/>
                          <a:ea typeface="+mn-ea"/>
                          <a:cs typeface="+mn-cs"/>
                        </a:rPr>
                        <a:t>What other factors are important? </a:t>
                      </a:r>
                      <a:endParaRPr lang="en-US" sz="1800" dirty="0"/>
                    </a:p>
                  </a:txBody>
                  <a:tcPr marL="91445" marR="91445" marT="45708" marB="4570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1188755">
                <a:tc>
                  <a:txBody>
                    <a:bodyPr/>
                    <a:lstStyle/>
                    <a:p>
                      <a:r>
                        <a:rPr lang="en-US" sz="1800" dirty="0"/>
                        <a:t>EBQ-7. </a:t>
                      </a:r>
                      <a:r>
                        <a:rPr lang="en-US" sz="1800" b="0" i="0" kern="1200" dirty="0">
                          <a:solidFill>
                            <a:srgbClr val="FF0000"/>
                          </a:solidFill>
                          <a:effectLst/>
                          <a:latin typeface="+mn-lt"/>
                          <a:ea typeface="+mn-ea"/>
                          <a:cs typeface="+mn-cs"/>
                        </a:rPr>
                        <a:t>What effect</a:t>
                      </a:r>
                      <a:r>
                        <a:rPr lang="en-US" sz="1800" b="0" i="0" kern="1200" dirty="0">
                          <a:solidFill>
                            <a:schemeClr val="dk1"/>
                          </a:solidFill>
                          <a:effectLst/>
                          <a:latin typeface="+mn-lt"/>
                          <a:ea typeface="+mn-ea"/>
                          <a:cs typeface="+mn-cs"/>
                        </a:rPr>
                        <a:t> do Program flow management actions to benefit WC, PP, and LT in the central Platte River have on pallid sturgeon use of the lower Platte River?</a:t>
                      </a:r>
                      <a:endParaRPr lang="en-US" sz="1800" b="0" i="0" dirty="0"/>
                    </a:p>
                  </a:txBody>
                  <a:tcPr marL="91445" marR="91445" marT="45708" marB="4570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kern="1200" dirty="0">
                          <a:solidFill>
                            <a:schemeClr val="dk1"/>
                          </a:solidFill>
                          <a:effectLst/>
                          <a:latin typeface="+mn-lt"/>
                          <a:ea typeface="+mn-ea"/>
                          <a:cs typeface="+mn-cs"/>
                        </a:rPr>
                        <a:t>Does Program flow management affect pallid sturgeon use of the lower Platte River?</a:t>
                      </a:r>
                      <a:endParaRPr lang="en-US" sz="1800" dirty="0"/>
                    </a:p>
                  </a:txBody>
                  <a:tcPr marL="91445" marR="91445" marT="45708" marB="4570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pic>
        <p:nvPicPr>
          <p:cNvPr id="17437" name="Graphic 1550513165" descr="Thumbs up sign with solid fill">
            <a:extLst>
              <a:ext uri="{FF2B5EF4-FFF2-40B4-BE49-F238E27FC236}">
                <a16:creationId xmlns:a16="http://schemas.microsoft.com/office/drawing/2014/main" id="{8714DDDE-E3D3-8C9C-C988-109A832B69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21725" y="187325"/>
            <a:ext cx="5746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38" name="Graphic 10" descr="Thumbs Down with solid fill">
            <a:extLst>
              <a:ext uri="{FF2B5EF4-FFF2-40B4-BE49-F238E27FC236}">
                <a16:creationId xmlns:a16="http://schemas.microsoft.com/office/drawing/2014/main" id="{962746A2-9E5B-0894-39A7-B0D35F5C47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87000" y="304800"/>
            <a:ext cx="5746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9" name="TextBox 11">
            <a:extLst>
              <a:ext uri="{FF2B5EF4-FFF2-40B4-BE49-F238E27FC236}">
                <a16:creationId xmlns:a16="http://schemas.microsoft.com/office/drawing/2014/main" id="{ECD6075B-7B07-136B-4EEC-724B6A42FB72}"/>
              </a:ext>
            </a:extLst>
          </p:cNvPr>
          <p:cNvSpPr txBox="1">
            <a:spLocks noChangeArrowheads="1"/>
          </p:cNvSpPr>
          <p:nvPr/>
        </p:nvSpPr>
        <p:spPr bwMode="auto">
          <a:xfrm>
            <a:off x="609600" y="6477000"/>
            <a:ext cx="10515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t>EBQ-3 is fine as is. EBQ-8, 9 and 10: “Did we accomplish the stated learning objectives for …”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8">
            <a:extLst>
              <a:ext uri="{FF2B5EF4-FFF2-40B4-BE49-F238E27FC236}">
                <a16:creationId xmlns:a16="http://schemas.microsoft.com/office/drawing/2014/main" id="{7B74AF4C-0C24-A39D-E015-CB9D756FE0C0}"/>
              </a:ext>
            </a:extLst>
          </p:cNvPr>
          <p:cNvSpPr>
            <a:spLocks noGrp="1" noChangeArrowheads="1"/>
          </p:cNvSpPr>
          <p:nvPr>
            <p:ph type="title"/>
          </p:nvPr>
        </p:nvSpPr>
        <p:spPr>
          <a:xfrm>
            <a:off x="600075" y="228600"/>
            <a:ext cx="10972800" cy="790575"/>
          </a:xfrm>
        </p:spPr>
        <p:txBody>
          <a:bodyPr/>
          <a:lstStyle/>
          <a:p>
            <a:r>
              <a:rPr lang="en-US" altLang="en-US"/>
              <a:t>How to best summarize “effectiveness”, or “relative importance of different factors”?</a:t>
            </a:r>
          </a:p>
        </p:txBody>
      </p:sp>
      <p:graphicFrame>
        <p:nvGraphicFramePr>
          <p:cNvPr id="4" name="Content Placeholder 3">
            <a:extLst>
              <a:ext uri="{FF2B5EF4-FFF2-40B4-BE49-F238E27FC236}">
                <a16:creationId xmlns:a16="http://schemas.microsoft.com/office/drawing/2014/main" id="{A5C21C78-1B72-A583-3F4D-097E932B1AD2}"/>
              </a:ext>
            </a:extLst>
          </p:cNvPr>
          <p:cNvGraphicFramePr>
            <a:graphicFrameLocks noGrp="1"/>
          </p:cNvGraphicFramePr>
          <p:nvPr>
            <p:ph idx="1"/>
          </p:nvPr>
        </p:nvGraphicFramePr>
        <p:xfrm>
          <a:off x="762000" y="4546600"/>
          <a:ext cx="10972800" cy="2225675"/>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gridCol w="1828800">
                  <a:extLst>
                    <a:ext uri="{9D8B030D-6E8A-4147-A177-3AD203B41FA5}">
                      <a16:colId xmlns:a16="http://schemas.microsoft.com/office/drawing/2014/main" val="20005"/>
                    </a:ext>
                  </a:extLst>
                </a:gridCol>
              </a:tblGrid>
              <a:tr h="370946">
                <a:tc>
                  <a:txBody>
                    <a:bodyPr/>
                    <a:lstStyle/>
                    <a:p>
                      <a:r>
                        <a:rPr lang="en-US" sz="1800" b="1" dirty="0">
                          <a:solidFill>
                            <a:srgbClr val="0000FF"/>
                          </a:solidFill>
                        </a:rPr>
                        <a:t>Factor</a:t>
                      </a:r>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800" dirty="0">
                          <a:solidFill>
                            <a:srgbClr val="0000FF"/>
                          </a:solidFill>
                        </a:rPr>
                        <a:t>Very Unlikely</a:t>
                      </a:r>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800" dirty="0">
                          <a:solidFill>
                            <a:srgbClr val="0000FF"/>
                          </a:solidFill>
                        </a:rPr>
                        <a:t>Unlikely</a:t>
                      </a:r>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800" dirty="0">
                          <a:solidFill>
                            <a:srgbClr val="0000FF"/>
                          </a:solidFill>
                        </a:rPr>
                        <a:t>Possible </a:t>
                      </a:r>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800" dirty="0">
                          <a:solidFill>
                            <a:srgbClr val="0000FF"/>
                          </a:solidFill>
                        </a:rPr>
                        <a:t>Likely</a:t>
                      </a:r>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800" dirty="0">
                          <a:solidFill>
                            <a:srgbClr val="0000FF"/>
                          </a:solidFill>
                        </a:rPr>
                        <a:t>Very Likely</a:t>
                      </a:r>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extLst>
                  <a:ext uri="{0D108BD9-81ED-4DB2-BD59-A6C34878D82A}">
                    <a16:rowId xmlns:a16="http://schemas.microsoft.com/office/drawing/2014/main" val="10000"/>
                  </a:ext>
                </a:extLst>
              </a:tr>
              <a:tr h="370946">
                <a:tc>
                  <a:txBody>
                    <a:bodyPr/>
                    <a:lstStyle/>
                    <a:p>
                      <a:r>
                        <a:rPr lang="en-US" sz="1800" dirty="0">
                          <a:solidFill>
                            <a:srgbClr val="0000FF"/>
                          </a:solidFill>
                        </a:rPr>
                        <a:t>Factor A</a:t>
                      </a:r>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946">
                <a:tc>
                  <a:txBody>
                    <a:bodyPr/>
                    <a:lstStyle/>
                    <a:p>
                      <a:r>
                        <a:rPr lang="en-US" sz="1800" dirty="0">
                          <a:solidFill>
                            <a:srgbClr val="0000FF"/>
                          </a:solidFill>
                        </a:rPr>
                        <a:t>Factor B</a:t>
                      </a:r>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946">
                <a:tc>
                  <a:txBody>
                    <a:bodyPr/>
                    <a:lstStyle/>
                    <a:p>
                      <a:r>
                        <a:rPr lang="en-US" sz="1800" dirty="0">
                          <a:solidFill>
                            <a:srgbClr val="0000FF"/>
                          </a:solidFill>
                        </a:rPr>
                        <a:t>Factor C</a:t>
                      </a:r>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946">
                <a:tc>
                  <a:txBody>
                    <a:bodyPr/>
                    <a:lstStyle/>
                    <a:p>
                      <a:r>
                        <a:rPr lang="en-US" sz="1800" dirty="0">
                          <a:solidFill>
                            <a:srgbClr val="0000FF"/>
                          </a:solidFill>
                        </a:rPr>
                        <a:t>Factor D</a:t>
                      </a:r>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endParaRPr lang="en-US" sz="1800" dirty="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946">
                <a:tc>
                  <a:txBody>
                    <a:bodyPr/>
                    <a:lstStyle/>
                    <a:p>
                      <a:r>
                        <a:rPr lang="en-US" sz="1800" dirty="0">
                          <a:solidFill>
                            <a:srgbClr val="0000FF"/>
                          </a:solidFill>
                        </a:rPr>
                        <a:t>Factor E</a:t>
                      </a:r>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800" dirty="0"/>
                    </a:p>
                  </a:txBody>
                  <a:tcPr marT="45733" marB="457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005"/>
                  </a:ext>
                </a:extLst>
              </a:tr>
            </a:tbl>
          </a:graphicData>
        </a:graphic>
      </p:graphicFrame>
      <p:sp>
        <p:nvSpPr>
          <p:cNvPr id="19510" name="TextBox 4">
            <a:extLst>
              <a:ext uri="{FF2B5EF4-FFF2-40B4-BE49-F238E27FC236}">
                <a16:creationId xmlns:a16="http://schemas.microsoft.com/office/drawing/2014/main" id="{4987CCDC-A6CA-F00A-1E4B-055C71A4591A}"/>
              </a:ext>
            </a:extLst>
          </p:cNvPr>
          <p:cNvSpPr txBox="1">
            <a:spLocks noChangeArrowheads="1"/>
          </p:cNvSpPr>
          <p:nvPr/>
        </p:nvSpPr>
        <p:spPr bwMode="auto">
          <a:xfrm>
            <a:off x="762000" y="4049713"/>
            <a:ext cx="11125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solidFill>
                  <a:srgbClr val="0000FF"/>
                </a:solidFill>
              </a:rPr>
              <a:t>How likely is it that each of five factors affects… [channel widths], [WC stopping], [WC length of stay]?  </a:t>
            </a:r>
          </a:p>
        </p:txBody>
      </p:sp>
      <p:cxnSp>
        <p:nvCxnSpPr>
          <p:cNvPr id="8" name="Straight Connector 7">
            <a:extLst>
              <a:ext uri="{FF2B5EF4-FFF2-40B4-BE49-F238E27FC236}">
                <a16:creationId xmlns:a16="http://schemas.microsoft.com/office/drawing/2014/main" id="{7D1BD6E2-8AA8-D8E3-F63F-0C8BEC67614C}"/>
              </a:ext>
            </a:extLst>
          </p:cNvPr>
          <p:cNvCxnSpPr>
            <a:cxnSpLocks/>
          </p:cNvCxnSpPr>
          <p:nvPr/>
        </p:nvCxnSpPr>
        <p:spPr>
          <a:xfrm>
            <a:off x="2438400" y="1219200"/>
            <a:ext cx="0" cy="2286000"/>
          </a:xfrm>
          <a:prstGeom prst="line">
            <a:avLst/>
          </a:prstGeom>
          <a:ln w="12700"/>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F741AC73-2EA9-D8E9-456E-D6846C616A95}"/>
              </a:ext>
            </a:extLst>
          </p:cNvPr>
          <p:cNvCxnSpPr>
            <a:cxnSpLocks/>
          </p:cNvCxnSpPr>
          <p:nvPr/>
        </p:nvCxnSpPr>
        <p:spPr>
          <a:xfrm flipH="1">
            <a:off x="2438400" y="3505200"/>
            <a:ext cx="8991600" cy="0"/>
          </a:xfrm>
          <a:prstGeom prst="line">
            <a:avLst/>
          </a:prstGeom>
          <a:ln w="12700"/>
        </p:spPr>
        <p:style>
          <a:lnRef idx="1">
            <a:schemeClr val="dk1"/>
          </a:lnRef>
          <a:fillRef idx="0">
            <a:schemeClr val="dk1"/>
          </a:fillRef>
          <a:effectRef idx="0">
            <a:schemeClr val="dk1"/>
          </a:effectRef>
          <a:fontRef idx="minor">
            <a:schemeClr val="tx1"/>
          </a:fontRef>
        </p:style>
      </p:cxnSp>
      <p:sp>
        <p:nvSpPr>
          <p:cNvPr id="19513" name="TextBox 13">
            <a:extLst>
              <a:ext uri="{FF2B5EF4-FFF2-40B4-BE49-F238E27FC236}">
                <a16:creationId xmlns:a16="http://schemas.microsoft.com/office/drawing/2014/main" id="{E54212E7-DC2F-4415-C624-B4B024866852}"/>
              </a:ext>
            </a:extLst>
          </p:cNvPr>
          <p:cNvSpPr txBox="1">
            <a:spLocks noChangeArrowheads="1"/>
          </p:cNvSpPr>
          <p:nvPr/>
        </p:nvSpPr>
        <p:spPr bwMode="auto">
          <a:xfrm>
            <a:off x="198438" y="1762125"/>
            <a:ext cx="1752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t>Effectiveness at maintaining suitable WC channel widths</a:t>
            </a:r>
          </a:p>
        </p:txBody>
      </p:sp>
      <p:sp>
        <p:nvSpPr>
          <p:cNvPr id="19514" name="TextBox 14">
            <a:extLst>
              <a:ext uri="{FF2B5EF4-FFF2-40B4-BE49-F238E27FC236}">
                <a16:creationId xmlns:a16="http://schemas.microsoft.com/office/drawing/2014/main" id="{E99B3401-72CA-ADD9-148B-1B4F9C1F8A12}"/>
              </a:ext>
            </a:extLst>
          </p:cNvPr>
          <p:cNvSpPr txBox="1">
            <a:spLocks noChangeArrowheads="1"/>
          </p:cNvSpPr>
          <p:nvPr/>
        </p:nvSpPr>
        <p:spPr bwMode="auto">
          <a:xfrm>
            <a:off x="4495800" y="3592513"/>
            <a:ext cx="4495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t>Inundation flow magnitude and duration</a:t>
            </a:r>
          </a:p>
        </p:txBody>
      </p:sp>
      <p:sp>
        <p:nvSpPr>
          <p:cNvPr id="19515" name="TextBox 15">
            <a:extLst>
              <a:ext uri="{FF2B5EF4-FFF2-40B4-BE49-F238E27FC236}">
                <a16:creationId xmlns:a16="http://schemas.microsoft.com/office/drawing/2014/main" id="{67D6BA94-B5CB-9B7B-0362-91AB0E77D63E}"/>
              </a:ext>
            </a:extLst>
          </p:cNvPr>
          <p:cNvSpPr txBox="1">
            <a:spLocks noChangeArrowheads="1"/>
          </p:cNvSpPr>
          <p:nvPr/>
        </p:nvSpPr>
        <p:spPr bwMode="auto">
          <a:xfrm>
            <a:off x="1828800" y="3200400"/>
            <a:ext cx="685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600" i="1"/>
              <a:t>Poor</a:t>
            </a:r>
          </a:p>
        </p:txBody>
      </p:sp>
      <p:sp>
        <p:nvSpPr>
          <p:cNvPr id="19516" name="TextBox 16">
            <a:extLst>
              <a:ext uri="{FF2B5EF4-FFF2-40B4-BE49-F238E27FC236}">
                <a16:creationId xmlns:a16="http://schemas.microsoft.com/office/drawing/2014/main" id="{BF2AD2B2-02B3-3ADB-9237-3403193DB4B5}"/>
              </a:ext>
            </a:extLst>
          </p:cNvPr>
          <p:cNvSpPr txBox="1">
            <a:spLocks noChangeArrowheads="1"/>
          </p:cNvSpPr>
          <p:nvPr/>
        </p:nvSpPr>
        <p:spPr bwMode="auto">
          <a:xfrm>
            <a:off x="1752600" y="1109663"/>
            <a:ext cx="838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600" i="1"/>
              <a:t>Great</a:t>
            </a:r>
          </a:p>
        </p:txBody>
      </p:sp>
      <p:sp>
        <p:nvSpPr>
          <p:cNvPr id="19517" name="TextBox 17">
            <a:extLst>
              <a:ext uri="{FF2B5EF4-FFF2-40B4-BE49-F238E27FC236}">
                <a16:creationId xmlns:a16="http://schemas.microsoft.com/office/drawing/2014/main" id="{D8BB7C4C-19D7-3746-ABB1-6610F91D055D}"/>
              </a:ext>
            </a:extLst>
          </p:cNvPr>
          <p:cNvSpPr txBox="1">
            <a:spLocks noChangeArrowheads="1"/>
          </p:cNvSpPr>
          <p:nvPr/>
        </p:nvSpPr>
        <p:spPr bwMode="auto">
          <a:xfrm>
            <a:off x="1981200" y="2176463"/>
            <a:ext cx="685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600" i="1"/>
              <a:t>OK</a:t>
            </a:r>
          </a:p>
        </p:txBody>
      </p:sp>
      <p:sp>
        <p:nvSpPr>
          <p:cNvPr id="19" name="Freeform: Shape 18">
            <a:extLst>
              <a:ext uri="{FF2B5EF4-FFF2-40B4-BE49-F238E27FC236}">
                <a16:creationId xmlns:a16="http://schemas.microsoft.com/office/drawing/2014/main" id="{58CBC06A-C2A9-698A-D730-C0499D8E8835}"/>
              </a:ext>
            </a:extLst>
          </p:cNvPr>
          <p:cNvSpPr/>
          <p:nvPr/>
        </p:nvSpPr>
        <p:spPr>
          <a:xfrm>
            <a:off x="2511425" y="1146175"/>
            <a:ext cx="9083675" cy="2281238"/>
          </a:xfrm>
          <a:custGeom>
            <a:avLst/>
            <a:gdLst>
              <a:gd name="connsiteX0" fmla="*/ 0 w 9083710"/>
              <a:gd name="connsiteY0" fmla="*/ 2260879 h 2281591"/>
              <a:gd name="connsiteX1" fmla="*/ 50242 w 9083710"/>
              <a:gd name="connsiteY1" fmla="*/ 2280976 h 2281591"/>
              <a:gd name="connsiteX2" fmla="*/ 311499 w 9083710"/>
              <a:gd name="connsiteY2" fmla="*/ 2270928 h 2281591"/>
              <a:gd name="connsiteX3" fmla="*/ 401934 w 9083710"/>
              <a:gd name="connsiteY3" fmla="*/ 2250831 h 2281591"/>
              <a:gd name="connsiteX4" fmla="*/ 492369 w 9083710"/>
              <a:gd name="connsiteY4" fmla="*/ 2240783 h 2281591"/>
              <a:gd name="connsiteX5" fmla="*/ 753626 w 9083710"/>
              <a:gd name="connsiteY5" fmla="*/ 2230734 h 2281591"/>
              <a:gd name="connsiteX6" fmla="*/ 1085222 w 9083710"/>
              <a:gd name="connsiteY6" fmla="*/ 2240783 h 2281591"/>
              <a:gd name="connsiteX7" fmla="*/ 1577591 w 9083710"/>
              <a:gd name="connsiteY7" fmla="*/ 2220686 h 2281591"/>
              <a:gd name="connsiteX8" fmla="*/ 1919235 w 9083710"/>
              <a:gd name="connsiteY8" fmla="*/ 2200589 h 2281591"/>
              <a:gd name="connsiteX9" fmla="*/ 2220686 w 9083710"/>
              <a:gd name="connsiteY9" fmla="*/ 2150347 h 2281591"/>
              <a:gd name="connsiteX10" fmla="*/ 2471894 w 9083710"/>
              <a:gd name="connsiteY10" fmla="*/ 2049864 h 2281591"/>
              <a:gd name="connsiteX11" fmla="*/ 2582426 w 9083710"/>
              <a:gd name="connsiteY11" fmla="*/ 1999622 h 2281591"/>
              <a:gd name="connsiteX12" fmla="*/ 2723103 w 9083710"/>
              <a:gd name="connsiteY12" fmla="*/ 1949380 h 2281591"/>
              <a:gd name="connsiteX13" fmla="*/ 2873828 w 9083710"/>
              <a:gd name="connsiteY13" fmla="*/ 1879042 h 2281591"/>
              <a:gd name="connsiteX14" fmla="*/ 2964264 w 9083710"/>
              <a:gd name="connsiteY14" fmla="*/ 1838848 h 2281591"/>
              <a:gd name="connsiteX15" fmla="*/ 3175279 w 9083710"/>
              <a:gd name="connsiteY15" fmla="*/ 1708220 h 2281591"/>
              <a:gd name="connsiteX16" fmla="*/ 3205424 w 9083710"/>
              <a:gd name="connsiteY16" fmla="*/ 1688123 h 2281591"/>
              <a:gd name="connsiteX17" fmla="*/ 3285811 w 9083710"/>
              <a:gd name="connsiteY17" fmla="*/ 1657978 h 2281591"/>
              <a:gd name="connsiteX18" fmla="*/ 3396343 w 9083710"/>
              <a:gd name="connsiteY18" fmla="*/ 1597688 h 2281591"/>
              <a:gd name="connsiteX19" fmla="*/ 3436536 w 9083710"/>
              <a:gd name="connsiteY19" fmla="*/ 1547446 h 2281591"/>
              <a:gd name="connsiteX20" fmla="*/ 3496826 w 9083710"/>
              <a:gd name="connsiteY20" fmla="*/ 1487156 h 2281591"/>
              <a:gd name="connsiteX21" fmla="*/ 3537020 w 9083710"/>
              <a:gd name="connsiteY21" fmla="*/ 1477108 h 2281591"/>
              <a:gd name="connsiteX22" fmla="*/ 3617407 w 9083710"/>
              <a:gd name="connsiteY22" fmla="*/ 1436914 h 2281591"/>
              <a:gd name="connsiteX23" fmla="*/ 3707842 w 9083710"/>
              <a:gd name="connsiteY23" fmla="*/ 1406769 h 2281591"/>
              <a:gd name="connsiteX24" fmla="*/ 3828422 w 9083710"/>
              <a:gd name="connsiteY24" fmla="*/ 1276141 h 2281591"/>
              <a:gd name="connsiteX25" fmla="*/ 3908809 w 9083710"/>
              <a:gd name="connsiteY25" fmla="*/ 1215851 h 2281591"/>
              <a:gd name="connsiteX26" fmla="*/ 3989196 w 9083710"/>
              <a:gd name="connsiteY26" fmla="*/ 1155561 h 2281591"/>
              <a:gd name="connsiteX27" fmla="*/ 4029389 w 9083710"/>
              <a:gd name="connsiteY27" fmla="*/ 1095270 h 2281591"/>
              <a:gd name="connsiteX28" fmla="*/ 4149969 w 9083710"/>
              <a:gd name="connsiteY28" fmla="*/ 1034980 h 2281591"/>
              <a:gd name="connsiteX29" fmla="*/ 4200211 w 9083710"/>
              <a:gd name="connsiteY29" fmla="*/ 974690 h 2281591"/>
              <a:gd name="connsiteX30" fmla="*/ 4260501 w 9083710"/>
              <a:gd name="connsiteY30" fmla="*/ 934497 h 2281591"/>
              <a:gd name="connsiteX31" fmla="*/ 4300694 w 9083710"/>
              <a:gd name="connsiteY31" fmla="*/ 894303 h 2281591"/>
              <a:gd name="connsiteX32" fmla="*/ 4531807 w 9083710"/>
              <a:gd name="connsiteY32" fmla="*/ 813917 h 2281591"/>
              <a:gd name="connsiteX33" fmla="*/ 4622242 w 9083710"/>
              <a:gd name="connsiteY33" fmla="*/ 743578 h 2281591"/>
              <a:gd name="connsiteX34" fmla="*/ 4652387 w 9083710"/>
              <a:gd name="connsiteY34" fmla="*/ 713433 h 2281591"/>
              <a:gd name="connsiteX35" fmla="*/ 4682532 w 9083710"/>
              <a:gd name="connsiteY35" fmla="*/ 693336 h 2281591"/>
              <a:gd name="connsiteX36" fmla="*/ 4762919 w 9083710"/>
              <a:gd name="connsiteY36" fmla="*/ 622998 h 2281591"/>
              <a:gd name="connsiteX37" fmla="*/ 4843305 w 9083710"/>
              <a:gd name="connsiteY37" fmla="*/ 592853 h 2281591"/>
              <a:gd name="connsiteX38" fmla="*/ 4983982 w 9083710"/>
              <a:gd name="connsiteY38" fmla="*/ 552659 h 2281591"/>
              <a:gd name="connsiteX39" fmla="*/ 5014127 w 9083710"/>
              <a:gd name="connsiteY39" fmla="*/ 542611 h 2281591"/>
              <a:gd name="connsiteX40" fmla="*/ 5044272 w 9083710"/>
              <a:gd name="connsiteY40" fmla="*/ 522514 h 2281591"/>
              <a:gd name="connsiteX41" fmla="*/ 5154804 w 9083710"/>
              <a:gd name="connsiteY41" fmla="*/ 492369 h 2281591"/>
              <a:gd name="connsiteX42" fmla="*/ 5235191 w 9083710"/>
              <a:gd name="connsiteY42" fmla="*/ 472273 h 2281591"/>
              <a:gd name="connsiteX43" fmla="*/ 5426110 w 9083710"/>
              <a:gd name="connsiteY43" fmla="*/ 452176 h 2281591"/>
              <a:gd name="connsiteX44" fmla="*/ 5486400 w 9083710"/>
              <a:gd name="connsiteY44" fmla="*/ 442128 h 2281591"/>
              <a:gd name="connsiteX45" fmla="*/ 5868237 w 9083710"/>
              <a:gd name="connsiteY45" fmla="*/ 351692 h 2281591"/>
              <a:gd name="connsiteX46" fmla="*/ 6018963 w 9083710"/>
              <a:gd name="connsiteY46" fmla="*/ 331596 h 2281591"/>
              <a:gd name="connsiteX47" fmla="*/ 6059156 w 9083710"/>
              <a:gd name="connsiteY47" fmla="*/ 321547 h 2281591"/>
              <a:gd name="connsiteX48" fmla="*/ 6330461 w 9083710"/>
              <a:gd name="connsiteY48" fmla="*/ 271306 h 2281591"/>
              <a:gd name="connsiteX49" fmla="*/ 6481187 w 9083710"/>
              <a:gd name="connsiteY49" fmla="*/ 211015 h 2281591"/>
              <a:gd name="connsiteX50" fmla="*/ 6551525 w 9083710"/>
              <a:gd name="connsiteY50" fmla="*/ 170822 h 2281591"/>
              <a:gd name="connsiteX51" fmla="*/ 6581670 w 9083710"/>
              <a:gd name="connsiteY51" fmla="*/ 150725 h 2281591"/>
              <a:gd name="connsiteX52" fmla="*/ 6722347 w 9083710"/>
              <a:gd name="connsiteY52" fmla="*/ 110532 h 2281591"/>
              <a:gd name="connsiteX53" fmla="*/ 7244861 w 9083710"/>
              <a:gd name="connsiteY53" fmla="*/ 0 h 2281591"/>
              <a:gd name="connsiteX54" fmla="*/ 7697037 w 9083710"/>
              <a:gd name="connsiteY54" fmla="*/ 30145 h 2281591"/>
              <a:gd name="connsiteX55" fmla="*/ 7767376 w 9083710"/>
              <a:gd name="connsiteY55" fmla="*/ 50242 h 2281591"/>
              <a:gd name="connsiteX56" fmla="*/ 7867859 w 9083710"/>
              <a:gd name="connsiteY56" fmla="*/ 60290 h 2281591"/>
              <a:gd name="connsiteX57" fmla="*/ 8109020 w 9083710"/>
              <a:gd name="connsiteY57" fmla="*/ 90435 h 2281591"/>
              <a:gd name="connsiteX58" fmla="*/ 8249697 w 9083710"/>
              <a:gd name="connsiteY58" fmla="*/ 70339 h 2281591"/>
              <a:gd name="connsiteX59" fmla="*/ 8410470 w 9083710"/>
              <a:gd name="connsiteY59" fmla="*/ 40193 h 2281591"/>
              <a:gd name="connsiteX60" fmla="*/ 9083710 w 9083710"/>
              <a:gd name="connsiteY60" fmla="*/ 40193 h 228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9083710" h="2281591">
                <a:moveTo>
                  <a:pt x="0" y="2260879"/>
                </a:moveTo>
                <a:cubicBezTo>
                  <a:pt x="16747" y="2267578"/>
                  <a:pt x="32214" y="2280394"/>
                  <a:pt x="50242" y="2280976"/>
                </a:cubicBezTo>
                <a:cubicBezTo>
                  <a:pt x="137347" y="2283786"/>
                  <a:pt x="224519" y="2276364"/>
                  <a:pt x="311499" y="2270928"/>
                </a:cubicBezTo>
                <a:cubicBezTo>
                  <a:pt x="463756" y="2261412"/>
                  <a:pt x="310081" y="2266139"/>
                  <a:pt x="401934" y="2250831"/>
                </a:cubicBezTo>
                <a:cubicBezTo>
                  <a:pt x="431852" y="2245845"/>
                  <a:pt x="462088" y="2242513"/>
                  <a:pt x="492369" y="2240783"/>
                </a:cubicBezTo>
                <a:cubicBezTo>
                  <a:pt x="579377" y="2235811"/>
                  <a:pt x="666540" y="2234084"/>
                  <a:pt x="753626" y="2230734"/>
                </a:cubicBezTo>
                <a:cubicBezTo>
                  <a:pt x="864158" y="2234084"/>
                  <a:pt x="974639" y="2240783"/>
                  <a:pt x="1085222" y="2240783"/>
                </a:cubicBezTo>
                <a:cubicBezTo>
                  <a:pt x="1342040" y="2240783"/>
                  <a:pt x="1372922" y="2233217"/>
                  <a:pt x="1577591" y="2220686"/>
                </a:cubicBezTo>
                <a:lnTo>
                  <a:pt x="1919235" y="2200589"/>
                </a:lnTo>
                <a:cubicBezTo>
                  <a:pt x="2013456" y="2188811"/>
                  <a:pt x="2128550" y="2179139"/>
                  <a:pt x="2220686" y="2150347"/>
                </a:cubicBezTo>
                <a:cubicBezTo>
                  <a:pt x="2247641" y="2141924"/>
                  <a:pt x="2412166" y="2077431"/>
                  <a:pt x="2471894" y="2049864"/>
                </a:cubicBezTo>
                <a:cubicBezTo>
                  <a:pt x="2549834" y="2013892"/>
                  <a:pt x="2510106" y="2026267"/>
                  <a:pt x="2582426" y="1999622"/>
                </a:cubicBezTo>
                <a:cubicBezTo>
                  <a:pt x="2629149" y="1982408"/>
                  <a:pt x="2676733" y="1967525"/>
                  <a:pt x="2723103" y="1949380"/>
                </a:cubicBezTo>
                <a:cubicBezTo>
                  <a:pt x="2814139" y="1913757"/>
                  <a:pt x="2797608" y="1914611"/>
                  <a:pt x="2873828" y="1879042"/>
                </a:cubicBezTo>
                <a:cubicBezTo>
                  <a:pt x="2903722" y="1865092"/>
                  <a:pt x="2935563" y="1855112"/>
                  <a:pt x="2964264" y="1838848"/>
                </a:cubicBezTo>
                <a:cubicBezTo>
                  <a:pt x="3036237" y="1798064"/>
                  <a:pt x="3106448" y="1754108"/>
                  <a:pt x="3175279" y="1708220"/>
                </a:cubicBezTo>
                <a:cubicBezTo>
                  <a:pt x="3185327" y="1701521"/>
                  <a:pt x="3194430" y="1693120"/>
                  <a:pt x="3205424" y="1688123"/>
                </a:cubicBezTo>
                <a:cubicBezTo>
                  <a:pt x="3231477" y="1676281"/>
                  <a:pt x="3259395" y="1668985"/>
                  <a:pt x="3285811" y="1657978"/>
                </a:cubicBezTo>
                <a:cubicBezTo>
                  <a:pt x="3315502" y="1645607"/>
                  <a:pt x="3375474" y="1609613"/>
                  <a:pt x="3396343" y="1597688"/>
                </a:cubicBezTo>
                <a:cubicBezTo>
                  <a:pt x="3409741" y="1580941"/>
                  <a:pt x="3423668" y="1564604"/>
                  <a:pt x="3436536" y="1547446"/>
                </a:cubicBezTo>
                <a:cubicBezTo>
                  <a:pt x="3461013" y="1514809"/>
                  <a:pt x="3453780" y="1508679"/>
                  <a:pt x="3496826" y="1487156"/>
                </a:cubicBezTo>
                <a:cubicBezTo>
                  <a:pt x="3509178" y="1480980"/>
                  <a:pt x="3523622" y="1480457"/>
                  <a:pt x="3537020" y="1477108"/>
                </a:cubicBezTo>
                <a:cubicBezTo>
                  <a:pt x="3563816" y="1463710"/>
                  <a:pt x="3589705" y="1448321"/>
                  <a:pt x="3617407" y="1436914"/>
                </a:cubicBezTo>
                <a:cubicBezTo>
                  <a:pt x="3646789" y="1424815"/>
                  <a:pt x="3707842" y="1406769"/>
                  <a:pt x="3707842" y="1406769"/>
                </a:cubicBezTo>
                <a:cubicBezTo>
                  <a:pt x="3740806" y="1365564"/>
                  <a:pt x="3787471" y="1303442"/>
                  <a:pt x="3828422" y="1276141"/>
                </a:cubicBezTo>
                <a:cubicBezTo>
                  <a:pt x="3862969" y="1253110"/>
                  <a:pt x="3873011" y="1247672"/>
                  <a:pt x="3908809" y="1215851"/>
                </a:cubicBezTo>
                <a:cubicBezTo>
                  <a:pt x="3974105" y="1157809"/>
                  <a:pt x="3920582" y="1189866"/>
                  <a:pt x="3989196" y="1155561"/>
                </a:cubicBezTo>
                <a:cubicBezTo>
                  <a:pt x="3999063" y="1125959"/>
                  <a:pt x="3998026" y="1114088"/>
                  <a:pt x="4029389" y="1095270"/>
                </a:cubicBezTo>
                <a:cubicBezTo>
                  <a:pt x="4067923" y="1072150"/>
                  <a:pt x="4149969" y="1034980"/>
                  <a:pt x="4149969" y="1034980"/>
                </a:cubicBezTo>
                <a:cubicBezTo>
                  <a:pt x="4167833" y="1008185"/>
                  <a:pt x="4173430" y="995520"/>
                  <a:pt x="4200211" y="974690"/>
                </a:cubicBezTo>
                <a:cubicBezTo>
                  <a:pt x="4219276" y="959861"/>
                  <a:pt x="4241641" y="949585"/>
                  <a:pt x="4260501" y="934497"/>
                </a:cubicBezTo>
                <a:cubicBezTo>
                  <a:pt x="4275296" y="922661"/>
                  <a:pt x="4284557" y="904233"/>
                  <a:pt x="4300694" y="894303"/>
                </a:cubicBezTo>
                <a:cubicBezTo>
                  <a:pt x="4365692" y="854304"/>
                  <a:pt x="4462901" y="833604"/>
                  <a:pt x="4531807" y="813917"/>
                </a:cubicBezTo>
                <a:cubicBezTo>
                  <a:pt x="4575690" y="784662"/>
                  <a:pt x="4570066" y="789957"/>
                  <a:pt x="4622242" y="743578"/>
                </a:cubicBezTo>
                <a:cubicBezTo>
                  <a:pt x="4632863" y="734137"/>
                  <a:pt x="4641470" y="722530"/>
                  <a:pt x="4652387" y="713433"/>
                </a:cubicBezTo>
                <a:cubicBezTo>
                  <a:pt x="4661665" y="705702"/>
                  <a:pt x="4673254" y="701067"/>
                  <a:pt x="4682532" y="693336"/>
                </a:cubicBezTo>
                <a:cubicBezTo>
                  <a:pt x="4717405" y="664275"/>
                  <a:pt x="4717332" y="647545"/>
                  <a:pt x="4762919" y="622998"/>
                </a:cubicBezTo>
                <a:cubicBezTo>
                  <a:pt x="4788116" y="609430"/>
                  <a:pt x="4816035" y="601530"/>
                  <a:pt x="4843305" y="592853"/>
                </a:cubicBezTo>
                <a:cubicBezTo>
                  <a:pt x="4889778" y="578066"/>
                  <a:pt x="4937195" y="566420"/>
                  <a:pt x="4983982" y="552659"/>
                </a:cubicBezTo>
                <a:cubicBezTo>
                  <a:pt x="4994143" y="549670"/>
                  <a:pt x="5004079" y="545960"/>
                  <a:pt x="5014127" y="542611"/>
                </a:cubicBezTo>
                <a:cubicBezTo>
                  <a:pt x="5024175" y="535912"/>
                  <a:pt x="5033236" y="527419"/>
                  <a:pt x="5044272" y="522514"/>
                </a:cubicBezTo>
                <a:cubicBezTo>
                  <a:pt x="5093662" y="500563"/>
                  <a:pt x="5105641" y="503714"/>
                  <a:pt x="5154804" y="492369"/>
                </a:cubicBezTo>
                <a:cubicBezTo>
                  <a:pt x="5181717" y="486158"/>
                  <a:pt x="5208107" y="477690"/>
                  <a:pt x="5235191" y="472273"/>
                </a:cubicBezTo>
                <a:cubicBezTo>
                  <a:pt x="5301043" y="459103"/>
                  <a:pt x="5357562" y="459792"/>
                  <a:pt x="5426110" y="452176"/>
                </a:cubicBezTo>
                <a:cubicBezTo>
                  <a:pt x="5446359" y="449926"/>
                  <a:pt x="5466422" y="446124"/>
                  <a:pt x="5486400" y="442128"/>
                </a:cubicBezTo>
                <a:cubicBezTo>
                  <a:pt x="5576229" y="424162"/>
                  <a:pt x="5864413" y="352238"/>
                  <a:pt x="5868237" y="351692"/>
                </a:cubicBezTo>
                <a:cubicBezTo>
                  <a:pt x="5965309" y="337825"/>
                  <a:pt x="5915075" y="344582"/>
                  <a:pt x="6018963" y="331596"/>
                </a:cubicBezTo>
                <a:cubicBezTo>
                  <a:pt x="6032361" y="328246"/>
                  <a:pt x="6045467" y="323372"/>
                  <a:pt x="6059156" y="321547"/>
                </a:cubicBezTo>
                <a:cubicBezTo>
                  <a:pt x="6154054" y="308894"/>
                  <a:pt x="6239284" y="316895"/>
                  <a:pt x="6330461" y="271306"/>
                </a:cubicBezTo>
                <a:cubicBezTo>
                  <a:pt x="6474973" y="199050"/>
                  <a:pt x="6175328" y="346953"/>
                  <a:pt x="6481187" y="211015"/>
                </a:cubicBezTo>
                <a:cubicBezTo>
                  <a:pt x="6505863" y="200048"/>
                  <a:pt x="6528369" y="184715"/>
                  <a:pt x="6551525" y="170822"/>
                </a:cubicBezTo>
                <a:cubicBezTo>
                  <a:pt x="6561881" y="164609"/>
                  <a:pt x="6570282" y="154744"/>
                  <a:pt x="6581670" y="150725"/>
                </a:cubicBezTo>
                <a:cubicBezTo>
                  <a:pt x="6627658" y="134494"/>
                  <a:pt x="6674982" y="122150"/>
                  <a:pt x="6722347" y="110532"/>
                </a:cubicBezTo>
                <a:cubicBezTo>
                  <a:pt x="7088142" y="20809"/>
                  <a:pt x="7004411" y="36993"/>
                  <a:pt x="7244861" y="0"/>
                </a:cubicBezTo>
                <a:cubicBezTo>
                  <a:pt x="7395586" y="10048"/>
                  <a:pt x="7546671" y="15687"/>
                  <a:pt x="7697037" y="30145"/>
                </a:cubicBezTo>
                <a:cubicBezTo>
                  <a:pt x="7721310" y="32479"/>
                  <a:pt x="7743362" y="46004"/>
                  <a:pt x="7767376" y="50242"/>
                </a:cubicBezTo>
                <a:cubicBezTo>
                  <a:pt x="7800525" y="56092"/>
                  <a:pt x="7834365" y="56941"/>
                  <a:pt x="7867859" y="60290"/>
                </a:cubicBezTo>
                <a:cubicBezTo>
                  <a:pt x="7956731" y="78065"/>
                  <a:pt x="8013700" y="93839"/>
                  <a:pt x="8109020" y="90435"/>
                </a:cubicBezTo>
                <a:cubicBezTo>
                  <a:pt x="8156358" y="88744"/>
                  <a:pt x="8202805" y="77038"/>
                  <a:pt x="8249697" y="70339"/>
                </a:cubicBezTo>
                <a:cubicBezTo>
                  <a:pt x="8321140" y="46524"/>
                  <a:pt x="8321929" y="41343"/>
                  <a:pt x="8410470" y="40193"/>
                </a:cubicBezTo>
                <a:cubicBezTo>
                  <a:pt x="8634864" y="37279"/>
                  <a:pt x="8859297" y="40193"/>
                  <a:pt x="9083710" y="40193"/>
                </a:cubicBez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519" name="TextBox 19">
            <a:extLst>
              <a:ext uri="{FF2B5EF4-FFF2-40B4-BE49-F238E27FC236}">
                <a16:creationId xmlns:a16="http://schemas.microsoft.com/office/drawing/2014/main" id="{985892FC-4686-C449-17C4-58DEE02C782A}"/>
              </a:ext>
            </a:extLst>
          </p:cNvPr>
          <p:cNvSpPr txBox="1">
            <a:spLocks noChangeArrowheads="1"/>
          </p:cNvSpPr>
          <p:nvPr/>
        </p:nvSpPr>
        <p:spPr bwMode="auto">
          <a:xfrm>
            <a:off x="5334000" y="3049588"/>
            <a:ext cx="2209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solidFill>
                  <a:srgbClr val="C00000"/>
                </a:solidFill>
              </a:rPr>
              <a:t>Without herbicide</a:t>
            </a:r>
          </a:p>
        </p:txBody>
      </p:sp>
      <p:sp>
        <p:nvSpPr>
          <p:cNvPr id="21" name="Freeform: Shape 20">
            <a:extLst>
              <a:ext uri="{FF2B5EF4-FFF2-40B4-BE49-F238E27FC236}">
                <a16:creationId xmlns:a16="http://schemas.microsoft.com/office/drawing/2014/main" id="{3F7086A0-2B96-23FC-5357-913A37EB82E8}"/>
              </a:ext>
            </a:extLst>
          </p:cNvPr>
          <p:cNvSpPr/>
          <p:nvPr/>
        </p:nvSpPr>
        <p:spPr>
          <a:xfrm>
            <a:off x="2522538" y="1035050"/>
            <a:ext cx="9102725" cy="1824038"/>
          </a:xfrm>
          <a:custGeom>
            <a:avLst/>
            <a:gdLst>
              <a:gd name="connsiteX0" fmla="*/ 0 w 9103807"/>
              <a:gd name="connsiteY0" fmla="*/ 1808704 h 1824586"/>
              <a:gd name="connsiteX1" fmla="*/ 502418 w 9103807"/>
              <a:gd name="connsiteY1" fmla="*/ 1808704 h 1824586"/>
              <a:gd name="connsiteX2" fmla="*/ 562708 w 9103807"/>
              <a:gd name="connsiteY2" fmla="*/ 1818752 h 1824586"/>
              <a:gd name="connsiteX3" fmla="*/ 823965 w 9103807"/>
              <a:gd name="connsiteY3" fmla="*/ 1808704 h 1824586"/>
              <a:gd name="connsiteX4" fmla="*/ 904352 w 9103807"/>
              <a:gd name="connsiteY4" fmla="*/ 1778558 h 1824586"/>
              <a:gd name="connsiteX5" fmla="*/ 984739 w 9103807"/>
              <a:gd name="connsiteY5" fmla="*/ 1768510 h 1824586"/>
              <a:gd name="connsiteX6" fmla="*/ 1547446 w 9103807"/>
              <a:gd name="connsiteY6" fmla="*/ 1768510 h 1824586"/>
              <a:gd name="connsiteX7" fmla="*/ 1617785 w 9103807"/>
              <a:gd name="connsiteY7" fmla="*/ 1758462 h 1824586"/>
              <a:gd name="connsiteX8" fmla="*/ 1798655 w 9103807"/>
              <a:gd name="connsiteY8" fmla="*/ 1728317 h 1824586"/>
              <a:gd name="connsiteX9" fmla="*/ 2019719 w 9103807"/>
              <a:gd name="connsiteY9" fmla="*/ 1718268 h 1824586"/>
              <a:gd name="connsiteX10" fmla="*/ 2110154 w 9103807"/>
              <a:gd name="connsiteY10" fmla="*/ 1668027 h 1824586"/>
              <a:gd name="connsiteX11" fmla="*/ 2321169 w 9103807"/>
              <a:gd name="connsiteY11" fmla="*/ 1567543 h 1824586"/>
              <a:gd name="connsiteX12" fmla="*/ 2612572 w 9103807"/>
              <a:gd name="connsiteY12" fmla="*/ 1386673 h 1824586"/>
              <a:gd name="connsiteX13" fmla="*/ 2652765 w 9103807"/>
              <a:gd name="connsiteY13" fmla="*/ 1366576 h 1824586"/>
              <a:gd name="connsiteX14" fmla="*/ 2672862 w 9103807"/>
              <a:gd name="connsiteY14" fmla="*/ 1336431 h 1824586"/>
              <a:gd name="connsiteX15" fmla="*/ 2783394 w 9103807"/>
              <a:gd name="connsiteY15" fmla="*/ 1256044 h 1824586"/>
              <a:gd name="connsiteX16" fmla="*/ 2863780 w 9103807"/>
              <a:gd name="connsiteY16" fmla="*/ 1165609 h 1824586"/>
              <a:gd name="connsiteX17" fmla="*/ 2893926 w 9103807"/>
              <a:gd name="connsiteY17" fmla="*/ 1125416 h 1824586"/>
              <a:gd name="connsiteX18" fmla="*/ 2994409 w 9103807"/>
              <a:gd name="connsiteY18" fmla="*/ 1024932 h 1824586"/>
              <a:gd name="connsiteX19" fmla="*/ 3034602 w 9103807"/>
              <a:gd name="connsiteY19" fmla="*/ 984739 h 1824586"/>
              <a:gd name="connsiteX20" fmla="*/ 3114989 w 9103807"/>
              <a:gd name="connsiteY20" fmla="*/ 914400 h 1824586"/>
              <a:gd name="connsiteX21" fmla="*/ 3145134 w 9103807"/>
              <a:gd name="connsiteY21" fmla="*/ 904352 h 1824586"/>
              <a:gd name="connsiteX22" fmla="*/ 3235569 w 9103807"/>
              <a:gd name="connsiteY22" fmla="*/ 864158 h 1824586"/>
              <a:gd name="connsiteX23" fmla="*/ 3265715 w 9103807"/>
              <a:gd name="connsiteY23" fmla="*/ 844062 h 1824586"/>
              <a:gd name="connsiteX24" fmla="*/ 3346101 w 9103807"/>
              <a:gd name="connsiteY24" fmla="*/ 813917 h 1824586"/>
              <a:gd name="connsiteX25" fmla="*/ 3436537 w 9103807"/>
              <a:gd name="connsiteY25" fmla="*/ 773723 h 1824586"/>
              <a:gd name="connsiteX26" fmla="*/ 3537020 w 9103807"/>
              <a:gd name="connsiteY26" fmla="*/ 733530 h 1824586"/>
              <a:gd name="connsiteX27" fmla="*/ 3607359 w 9103807"/>
              <a:gd name="connsiteY27" fmla="*/ 703385 h 1824586"/>
              <a:gd name="connsiteX28" fmla="*/ 3657600 w 9103807"/>
              <a:gd name="connsiteY28" fmla="*/ 673240 h 1824586"/>
              <a:gd name="connsiteX29" fmla="*/ 3748035 w 9103807"/>
              <a:gd name="connsiteY29" fmla="*/ 612950 h 1824586"/>
              <a:gd name="connsiteX30" fmla="*/ 3828422 w 9103807"/>
              <a:gd name="connsiteY30" fmla="*/ 572756 h 1824586"/>
              <a:gd name="connsiteX31" fmla="*/ 3858567 w 9103807"/>
              <a:gd name="connsiteY31" fmla="*/ 552660 h 1824586"/>
              <a:gd name="connsiteX32" fmla="*/ 4059534 w 9103807"/>
              <a:gd name="connsiteY32" fmla="*/ 492369 h 1824586"/>
              <a:gd name="connsiteX33" fmla="*/ 4280598 w 9103807"/>
              <a:gd name="connsiteY33" fmla="*/ 452176 h 1824586"/>
              <a:gd name="connsiteX34" fmla="*/ 4451420 w 9103807"/>
              <a:gd name="connsiteY34" fmla="*/ 391886 h 1824586"/>
              <a:gd name="connsiteX35" fmla="*/ 4702629 w 9103807"/>
              <a:gd name="connsiteY35" fmla="*/ 371789 h 1824586"/>
              <a:gd name="connsiteX36" fmla="*/ 4732774 w 9103807"/>
              <a:gd name="connsiteY36" fmla="*/ 361741 h 1824586"/>
              <a:gd name="connsiteX37" fmla="*/ 4783016 w 9103807"/>
              <a:gd name="connsiteY37" fmla="*/ 341644 h 1824586"/>
              <a:gd name="connsiteX38" fmla="*/ 5295482 w 9103807"/>
              <a:gd name="connsiteY38" fmla="*/ 291402 h 1824586"/>
              <a:gd name="connsiteX39" fmla="*/ 5365820 w 9103807"/>
              <a:gd name="connsiteY39" fmla="*/ 271306 h 1824586"/>
              <a:gd name="connsiteX40" fmla="*/ 5446207 w 9103807"/>
              <a:gd name="connsiteY40" fmla="*/ 251209 h 1824586"/>
              <a:gd name="connsiteX41" fmla="*/ 5506497 w 9103807"/>
              <a:gd name="connsiteY41" fmla="*/ 221064 h 1824586"/>
              <a:gd name="connsiteX42" fmla="*/ 5546690 w 9103807"/>
              <a:gd name="connsiteY42" fmla="*/ 211016 h 1824586"/>
              <a:gd name="connsiteX43" fmla="*/ 5576835 w 9103807"/>
              <a:gd name="connsiteY43" fmla="*/ 200967 h 1824586"/>
              <a:gd name="connsiteX44" fmla="*/ 5697416 w 9103807"/>
              <a:gd name="connsiteY44" fmla="*/ 231112 h 1824586"/>
              <a:gd name="connsiteX45" fmla="*/ 5727561 w 9103807"/>
              <a:gd name="connsiteY45" fmla="*/ 241161 h 1824586"/>
              <a:gd name="connsiteX46" fmla="*/ 5918479 w 9103807"/>
              <a:gd name="connsiteY46" fmla="*/ 221064 h 1824586"/>
              <a:gd name="connsiteX47" fmla="*/ 6149591 w 9103807"/>
              <a:gd name="connsiteY47" fmla="*/ 200967 h 1824586"/>
              <a:gd name="connsiteX48" fmla="*/ 6270172 w 9103807"/>
              <a:gd name="connsiteY48" fmla="*/ 180871 h 1824586"/>
              <a:gd name="connsiteX49" fmla="*/ 6430945 w 9103807"/>
              <a:gd name="connsiteY49" fmla="*/ 190919 h 1824586"/>
              <a:gd name="connsiteX50" fmla="*/ 6461090 w 9103807"/>
              <a:gd name="connsiteY50" fmla="*/ 180871 h 1824586"/>
              <a:gd name="connsiteX51" fmla="*/ 6541477 w 9103807"/>
              <a:gd name="connsiteY51" fmla="*/ 170822 h 1824586"/>
              <a:gd name="connsiteX52" fmla="*/ 6672106 w 9103807"/>
              <a:gd name="connsiteY52" fmla="*/ 150725 h 1824586"/>
              <a:gd name="connsiteX53" fmla="*/ 6722348 w 9103807"/>
              <a:gd name="connsiteY53" fmla="*/ 130629 h 1824586"/>
              <a:gd name="connsiteX54" fmla="*/ 6762541 w 9103807"/>
              <a:gd name="connsiteY54" fmla="*/ 110532 h 1824586"/>
              <a:gd name="connsiteX55" fmla="*/ 6832879 w 9103807"/>
              <a:gd name="connsiteY55" fmla="*/ 90435 h 1824586"/>
              <a:gd name="connsiteX56" fmla="*/ 6973556 w 9103807"/>
              <a:gd name="connsiteY56" fmla="*/ 60290 h 1824586"/>
              <a:gd name="connsiteX57" fmla="*/ 7375490 w 9103807"/>
              <a:gd name="connsiteY57" fmla="*/ 50242 h 1824586"/>
              <a:gd name="connsiteX58" fmla="*/ 7676941 w 9103807"/>
              <a:gd name="connsiteY58" fmla="*/ 50242 h 1824586"/>
              <a:gd name="connsiteX59" fmla="*/ 7827666 w 9103807"/>
              <a:gd name="connsiteY59" fmla="*/ 30145 h 1824586"/>
              <a:gd name="connsiteX60" fmla="*/ 8048730 w 9103807"/>
              <a:gd name="connsiteY60" fmla="*/ 20097 h 1824586"/>
              <a:gd name="connsiteX61" fmla="*/ 8159262 w 9103807"/>
              <a:gd name="connsiteY61" fmla="*/ 0 h 1824586"/>
              <a:gd name="connsiteX62" fmla="*/ 8410471 w 9103807"/>
              <a:gd name="connsiteY62" fmla="*/ 10049 h 1824586"/>
              <a:gd name="connsiteX63" fmla="*/ 9103807 w 9103807"/>
              <a:gd name="connsiteY63" fmla="*/ 20097 h 1824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103807" h="1824586">
                <a:moveTo>
                  <a:pt x="0" y="1808704"/>
                </a:moveTo>
                <a:cubicBezTo>
                  <a:pt x="214415" y="1844439"/>
                  <a:pt x="-23146" y="1808704"/>
                  <a:pt x="502418" y="1808704"/>
                </a:cubicBezTo>
                <a:cubicBezTo>
                  <a:pt x="522792" y="1808704"/>
                  <a:pt x="542611" y="1815403"/>
                  <a:pt x="562708" y="1818752"/>
                </a:cubicBezTo>
                <a:cubicBezTo>
                  <a:pt x="649794" y="1815403"/>
                  <a:pt x="737412" y="1818887"/>
                  <a:pt x="823965" y="1808704"/>
                </a:cubicBezTo>
                <a:cubicBezTo>
                  <a:pt x="852387" y="1805360"/>
                  <a:pt x="876589" y="1785499"/>
                  <a:pt x="904352" y="1778558"/>
                </a:cubicBezTo>
                <a:cubicBezTo>
                  <a:pt x="930550" y="1772008"/>
                  <a:pt x="957943" y="1771859"/>
                  <a:pt x="984739" y="1768510"/>
                </a:cubicBezTo>
                <a:cubicBezTo>
                  <a:pt x="1185159" y="1701705"/>
                  <a:pt x="973550" y="1768510"/>
                  <a:pt x="1547446" y="1768510"/>
                </a:cubicBezTo>
                <a:cubicBezTo>
                  <a:pt x="1571130" y="1768510"/>
                  <a:pt x="1594398" y="1762204"/>
                  <a:pt x="1617785" y="1758462"/>
                </a:cubicBezTo>
                <a:cubicBezTo>
                  <a:pt x="1678139" y="1748805"/>
                  <a:pt x="1737596" y="1731093"/>
                  <a:pt x="1798655" y="1728317"/>
                </a:cubicBezTo>
                <a:lnTo>
                  <a:pt x="2019719" y="1718268"/>
                </a:lnTo>
                <a:cubicBezTo>
                  <a:pt x="2049864" y="1701521"/>
                  <a:pt x="2079310" y="1683449"/>
                  <a:pt x="2110154" y="1668027"/>
                </a:cubicBezTo>
                <a:cubicBezTo>
                  <a:pt x="2179835" y="1633186"/>
                  <a:pt x="2253195" y="1605608"/>
                  <a:pt x="2321169" y="1567543"/>
                </a:cubicBezTo>
                <a:cubicBezTo>
                  <a:pt x="2420917" y="1511684"/>
                  <a:pt x="2510318" y="1437801"/>
                  <a:pt x="2612572" y="1386673"/>
                </a:cubicBezTo>
                <a:lnTo>
                  <a:pt x="2652765" y="1366576"/>
                </a:lnTo>
                <a:cubicBezTo>
                  <a:pt x="2659464" y="1356528"/>
                  <a:pt x="2664323" y="1344970"/>
                  <a:pt x="2672862" y="1336431"/>
                </a:cubicBezTo>
                <a:cubicBezTo>
                  <a:pt x="2731228" y="1278065"/>
                  <a:pt x="2726904" y="1284289"/>
                  <a:pt x="2783394" y="1256044"/>
                </a:cubicBezTo>
                <a:cubicBezTo>
                  <a:pt x="2918930" y="1086621"/>
                  <a:pt x="2734648" y="1313186"/>
                  <a:pt x="2863780" y="1165609"/>
                </a:cubicBezTo>
                <a:cubicBezTo>
                  <a:pt x="2874808" y="1153005"/>
                  <a:pt x="2882661" y="1137808"/>
                  <a:pt x="2893926" y="1125416"/>
                </a:cubicBezTo>
                <a:cubicBezTo>
                  <a:pt x="2893937" y="1125403"/>
                  <a:pt x="2975264" y="1044077"/>
                  <a:pt x="2994409" y="1024932"/>
                </a:cubicBezTo>
                <a:lnTo>
                  <a:pt x="3034602" y="984739"/>
                </a:lnTo>
                <a:cubicBezTo>
                  <a:pt x="3060942" y="958399"/>
                  <a:pt x="3082283" y="934841"/>
                  <a:pt x="3114989" y="914400"/>
                </a:cubicBezTo>
                <a:cubicBezTo>
                  <a:pt x="3123971" y="908786"/>
                  <a:pt x="3135357" y="908426"/>
                  <a:pt x="3145134" y="904352"/>
                </a:cubicBezTo>
                <a:cubicBezTo>
                  <a:pt x="3175585" y="891664"/>
                  <a:pt x="3206063" y="878911"/>
                  <a:pt x="3235569" y="864158"/>
                </a:cubicBezTo>
                <a:cubicBezTo>
                  <a:pt x="3246371" y="858757"/>
                  <a:pt x="3254721" y="849059"/>
                  <a:pt x="3265715" y="844062"/>
                </a:cubicBezTo>
                <a:cubicBezTo>
                  <a:pt x="3291767" y="832220"/>
                  <a:pt x="3319639" y="824813"/>
                  <a:pt x="3346101" y="813917"/>
                </a:cubicBezTo>
                <a:cubicBezTo>
                  <a:pt x="3376605" y="801357"/>
                  <a:pt x="3406134" y="786524"/>
                  <a:pt x="3436537" y="773723"/>
                </a:cubicBezTo>
                <a:cubicBezTo>
                  <a:pt x="3469785" y="759724"/>
                  <a:pt x="3504266" y="748647"/>
                  <a:pt x="3537020" y="733530"/>
                </a:cubicBezTo>
                <a:cubicBezTo>
                  <a:pt x="3619029" y="695679"/>
                  <a:pt x="3509280" y="727904"/>
                  <a:pt x="3607359" y="703385"/>
                </a:cubicBezTo>
                <a:cubicBezTo>
                  <a:pt x="3624106" y="693337"/>
                  <a:pt x="3641350" y="684073"/>
                  <a:pt x="3657600" y="673240"/>
                </a:cubicBezTo>
                <a:cubicBezTo>
                  <a:pt x="3723104" y="629571"/>
                  <a:pt x="3672138" y="653818"/>
                  <a:pt x="3748035" y="612950"/>
                </a:cubicBezTo>
                <a:cubicBezTo>
                  <a:pt x="3774413" y="598747"/>
                  <a:pt x="3802122" y="587102"/>
                  <a:pt x="3828422" y="572756"/>
                </a:cubicBezTo>
                <a:cubicBezTo>
                  <a:pt x="3839024" y="566973"/>
                  <a:pt x="3847573" y="557657"/>
                  <a:pt x="3858567" y="552660"/>
                </a:cubicBezTo>
                <a:cubicBezTo>
                  <a:pt x="3935255" y="517802"/>
                  <a:pt x="3972706" y="515218"/>
                  <a:pt x="4059534" y="492369"/>
                </a:cubicBezTo>
                <a:cubicBezTo>
                  <a:pt x="4199286" y="455592"/>
                  <a:pt x="4062723" y="481227"/>
                  <a:pt x="4280598" y="452176"/>
                </a:cubicBezTo>
                <a:lnTo>
                  <a:pt x="4451420" y="391886"/>
                </a:lnTo>
                <a:cubicBezTo>
                  <a:pt x="4546062" y="358762"/>
                  <a:pt x="4509165" y="380583"/>
                  <a:pt x="4702629" y="371789"/>
                </a:cubicBezTo>
                <a:cubicBezTo>
                  <a:pt x="4712677" y="368440"/>
                  <a:pt x="4722857" y="365460"/>
                  <a:pt x="4732774" y="361741"/>
                </a:cubicBezTo>
                <a:cubicBezTo>
                  <a:pt x="4749663" y="355408"/>
                  <a:pt x="4765711" y="346734"/>
                  <a:pt x="4783016" y="341644"/>
                </a:cubicBezTo>
                <a:cubicBezTo>
                  <a:pt x="4985529" y="282081"/>
                  <a:pt x="5004170" y="306341"/>
                  <a:pt x="5295482" y="291402"/>
                </a:cubicBezTo>
                <a:lnTo>
                  <a:pt x="5365820" y="271306"/>
                </a:lnTo>
                <a:cubicBezTo>
                  <a:pt x="5392508" y="264189"/>
                  <a:pt x="5420196" y="260499"/>
                  <a:pt x="5446207" y="251209"/>
                </a:cubicBezTo>
                <a:cubicBezTo>
                  <a:pt x="5467367" y="243652"/>
                  <a:pt x="5485635" y="229409"/>
                  <a:pt x="5506497" y="221064"/>
                </a:cubicBezTo>
                <a:cubicBezTo>
                  <a:pt x="5519319" y="215935"/>
                  <a:pt x="5533411" y="214810"/>
                  <a:pt x="5546690" y="211016"/>
                </a:cubicBezTo>
                <a:cubicBezTo>
                  <a:pt x="5556874" y="208106"/>
                  <a:pt x="5566787" y="204317"/>
                  <a:pt x="5576835" y="200967"/>
                </a:cubicBezTo>
                <a:lnTo>
                  <a:pt x="5697416" y="231112"/>
                </a:lnTo>
                <a:cubicBezTo>
                  <a:pt x="5707650" y="233841"/>
                  <a:pt x="5716980" y="241642"/>
                  <a:pt x="5727561" y="241161"/>
                </a:cubicBezTo>
                <a:cubicBezTo>
                  <a:pt x="5791486" y="238255"/>
                  <a:pt x="5854840" y="227763"/>
                  <a:pt x="5918479" y="221064"/>
                </a:cubicBezTo>
                <a:cubicBezTo>
                  <a:pt x="6033278" y="192366"/>
                  <a:pt x="5885908" y="226485"/>
                  <a:pt x="6149591" y="200967"/>
                </a:cubicBezTo>
                <a:cubicBezTo>
                  <a:pt x="6190150" y="197042"/>
                  <a:pt x="6229978" y="187570"/>
                  <a:pt x="6270172" y="180871"/>
                </a:cubicBezTo>
                <a:cubicBezTo>
                  <a:pt x="6323763" y="184220"/>
                  <a:pt x="6377249" y="190919"/>
                  <a:pt x="6430945" y="190919"/>
                </a:cubicBezTo>
                <a:cubicBezTo>
                  <a:pt x="6441537" y="190919"/>
                  <a:pt x="6450669" y="182766"/>
                  <a:pt x="6461090" y="180871"/>
                </a:cubicBezTo>
                <a:cubicBezTo>
                  <a:pt x="6487659" y="176040"/>
                  <a:pt x="6514744" y="174641"/>
                  <a:pt x="6541477" y="170822"/>
                </a:cubicBezTo>
                <a:cubicBezTo>
                  <a:pt x="6585089" y="164591"/>
                  <a:pt x="6628563" y="157424"/>
                  <a:pt x="6672106" y="150725"/>
                </a:cubicBezTo>
                <a:cubicBezTo>
                  <a:pt x="6688853" y="144026"/>
                  <a:pt x="6705865" y="137955"/>
                  <a:pt x="6722348" y="130629"/>
                </a:cubicBezTo>
                <a:cubicBezTo>
                  <a:pt x="6736036" y="124545"/>
                  <a:pt x="6748464" y="115651"/>
                  <a:pt x="6762541" y="110532"/>
                </a:cubicBezTo>
                <a:cubicBezTo>
                  <a:pt x="6785457" y="102199"/>
                  <a:pt x="6809318" y="96718"/>
                  <a:pt x="6832879" y="90435"/>
                </a:cubicBezTo>
                <a:cubicBezTo>
                  <a:pt x="6860045" y="83191"/>
                  <a:pt x="6939860" y="61755"/>
                  <a:pt x="6973556" y="60290"/>
                </a:cubicBezTo>
                <a:cubicBezTo>
                  <a:pt x="7107449" y="54468"/>
                  <a:pt x="7241512" y="53591"/>
                  <a:pt x="7375490" y="50242"/>
                </a:cubicBezTo>
                <a:cubicBezTo>
                  <a:pt x="7545981" y="25887"/>
                  <a:pt x="7344626" y="50242"/>
                  <a:pt x="7676941" y="50242"/>
                </a:cubicBezTo>
                <a:cubicBezTo>
                  <a:pt x="7794530" y="50242"/>
                  <a:pt x="7732820" y="36920"/>
                  <a:pt x="7827666" y="30145"/>
                </a:cubicBezTo>
                <a:cubicBezTo>
                  <a:pt x="7901243" y="24889"/>
                  <a:pt x="7975042" y="23446"/>
                  <a:pt x="8048730" y="20097"/>
                </a:cubicBezTo>
                <a:cubicBezTo>
                  <a:pt x="8083907" y="11303"/>
                  <a:pt x="8123262" y="0"/>
                  <a:pt x="8159262" y="0"/>
                </a:cubicBezTo>
                <a:cubicBezTo>
                  <a:pt x="8243065" y="0"/>
                  <a:pt x="8326695" y="7901"/>
                  <a:pt x="8410471" y="10049"/>
                </a:cubicBezTo>
                <a:cubicBezTo>
                  <a:pt x="8841763" y="21108"/>
                  <a:pt x="8812220" y="20097"/>
                  <a:pt x="9103807" y="20097"/>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521" name="TextBox 21">
            <a:extLst>
              <a:ext uri="{FF2B5EF4-FFF2-40B4-BE49-F238E27FC236}">
                <a16:creationId xmlns:a16="http://schemas.microsoft.com/office/drawing/2014/main" id="{2E5C3EE5-FCA1-2A62-C446-89265ECB873A}"/>
              </a:ext>
            </a:extLst>
          </p:cNvPr>
          <p:cNvSpPr txBox="1">
            <a:spLocks noChangeArrowheads="1"/>
          </p:cNvSpPr>
          <p:nvPr/>
        </p:nvSpPr>
        <p:spPr bwMode="auto">
          <a:xfrm>
            <a:off x="2522538" y="2395538"/>
            <a:ext cx="2209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t>Without herbicide</a:t>
            </a:r>
          </a:p>
        </p:txBody>
      </p:sp>
      <p:sp>
        <p:nvSpPr>
          <p:cNvPr id="19522" name="TextBox 22">
            <a:extLst>
              <a:ext uri="{FF2B5EF4-FFF2-40B4-BE49-F238E27FC236}">
                <a16:creationId xmlns:a16="http://schemas.microsoft.com/office/drawing/2014/main" id="{770BFAFF-EAC5-0EB7-F74C-5436EB5E66BA}"/>
              </a:ext>
            </a:extLst>
          </p:cNvPr>
          <p:cNvSpPr txBox="1">
            <a:spLocks noChangeArrowheads="1"/>
          </p:cNvSpPr>
          <p:nvPr/>
        </p:nvSpPr>
        <p:spPr bwMode="auto">
          <a:xfrm>
            <a:off x="8991600" y="2176463"/>
            <a:ext cx="2209800" cy="3683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a:t>Hypothetical graph!</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D1D34D19-D6E8-4CD0-E6E0-CAD64DEA6E54}"/>
              </a:ext>
            </a:extLst>
          </p:cNvPr>
          <p:cNvSpPr>
            <a:spLocks noGrp="1" noChangeArrowheads="1"/>
          </p:cNvSpPr>
          <p:nvPr>
            <p:ph type="title"/>
          </p:nvPr>
        </p:nvSpPr>
        <p:spPr/>
        <p:txBody>
          <a:bodyPr/>
          <a:lstStyle/>
          <a:p>
            <a:r>
              <a:rPr lang="en-US" altLang="en-US"/>
              <a:t>Format, Content, Reasoning of SoPR</a:t>
            </a:r>
          </a:p>
        </p:txBody>
      </p:sp>
      <p:graphicFrame>
        <p:nvGraphicFramePr>
          <p:cNvPr id="4" name="Content Placeholder 3">
            <a:extLst>
              <a:ext uri="{FF2B5EF4-FFF2-40B4-BE49-F238E27FC236}">
                <a16:creationId xmlns:a16="http://schemas.microsoft.com/office/drawing/2014/main" id="{B3F4407D-F47A-731A-6EC9-4D42D5983DD1}"/>
              </a:ext>
            </a:extLst>
          </p:cNvPr>
          <p:cNvGraphicFramePr>
            <a:graphicFrameLocks noGrp="1"/>
          </p:cNvGraphicFramePr>
          <p:nvPr>
            <p:ph idx="1"/>
          </p:nvPr>
        </p:nvGraphicFramePr>
        <p:xfrm>
          <a:off x="685800" y="1139825"/>
          <a:ext cx="10972800" cy="3846513"/>
        </p:xfrm>
        <a:graphic>
          <a:graphicData uri="http://schemas.openxmlformats.org/drawingml/2006/table">
            <a:tbl>
              <a:tblPr firstRow="1" bandRow="1">
                <a:tableStyleId>{5C22544A-7EE6-4342-B048-85BDC9FD1C3A}</a:tableStyleId>
              </a:tblPr>
              <a:tblGrid>
                <a:gridCol w="3733800">
                  <a:extLst>
                    <a:ext uri="{9D8B030D-6E8A-4147-A177-3AD203B41FA5}">
                      <a16:colId xmlns:a16="http://schemas.microsoft.com/office/drawing/2014/main" val="20000"/>
                    </a:ext>
                  </a:extLst>
                </a:gridCol>
                <a:gridCol w="7239000">
                  <a:extLst>
                    <a:ext uri="{9D8B030D-6E8A-4147-A177-3AD203B41FA5}">
                      <a16:colId xmlns:a16="http://schemas.microsoft.com/office/drawing/2014/main" val="20001"/>
                    </a:ext>
                  </a:extLst>
                </a:gridCol>
              </a:tblGrid>
              <a:tr h="370816">
                <a:tc>
                  <a:txBody>
                    <a:bodyPr/>
                    <a:lstStyle/>
                    <a:p>
                      <a:r>
                        <a:rPr lang="en-US" sz="1800" dirty="0">
                          <a:solidFill>
                            <a:srgbClr val="000066"/>
                          </a:solidFill>
                        </a:rPr>
                        <a:t>Decision Makers’ Needs</a:t>
                      </a:r>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6FF"/>
                    </a:solidFill>
                  </a:tcPr>
                </a:tc>
                <a:tc>
                  <a:txBody>
                    <a:bodyPr/>
                    <a:lstStyle/>
                    <a:p>
                      <a:r>
                        <a:rPr lang="en-US" sz="1800" b="1" dirty="0">
                          <a:solidFill>
                            <a:srgbClr val="000066"/>
                          </a:solidFill>
                        </a:rPr>
                        <a:t>ISAC Comments &amp; Recommendations</a:t>
                      </a:r>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914668">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0257">
                <a:tc rowSpan="4">
                  <a:txBody>
                    <a:bodyPr/>
                    <a:lstStyle/>
                    <a:p>
                      <a:r>
                        <a:rPr lang="en-US" sz="1800" dirty="0"/>
                        <a:t>2. Concise, credible assessments of progress on Extension Big Questions that synthesize what’s been learned to help GC with management decisions.</a:t>
                      </a:r>
                    </a:p>
                  </a:txBody>
                  <a:tcPr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0257">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40257">
                <a:tc vMerge="1">
                  <a:txBody>
                    <a:bodyPr/>
                    <a:lstStyle/>
                    <a:p>
                      <a:endParaRPr lang="en-US" sz="1800" dirty="0"/>
                    </a:p>
                  </a:txBody>
                  <a:tcPr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2c. C</a:t>
                      </a:r>
                      <a:r>
                        <a:rPr lang="en-US" sz="1800" kern="1200" dirty="0">
                          <a:solidFill>
                            <a:schemeClr val="dk1"/>
                          </a:solidFill>
                          <a:effectLst/>
                          <a:latin typeface="+mn-lt"/>
                          <a:ea typeface="+mn-ea"/>
                          <a:cs typeface="+mn-cs"/>
                        </a:rPr>
                        <a:t>ontinue to apply Structured Decision Making (SDM) to adjust management based on learning, as done in first increment. </a:t>
                      </a:r>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640257">
                <a:tc vMerge="1">
                  <a:txBody>
                    <a:bodyPr/>
                    <a:lstStyle/>
                    <a:p>
                      <a:endParaRPr lang="en-US" sz="1800" dirty="0"/>
                    </a:p>
                  </a:txBody>
                  <a:tcPr marT="45717" marB="4571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marT="45717" marB="457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5253</TotalTime>
  <Words>8727</Words>
  <Application>Microsoft Office PowerPoint</Application>
  <PresentationFormat>Widescreen</PresentationFormat>
  <Paragraphs>544</Paragraphs>
  <Slides>47</Slides>
  <Notes>47</Notes>
  <HiddenSlides>0</HiddenSlides>
  <MMClips>0</MMClips>
  <ScaleCrop>false</ScaleCrop>
  <HeadingPairs>
    <vt:vector size="10"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47</vt:i4>
      </vt:variant>
      <vt:variant>
        <vt:lpstr>Custom Shows</vt:lpstr>
      </vt:variant>
      <vt:variant>
        <vt:i4>12</vt:i4>
      </vt:variant>
    </vt:vector>
  </HeadingPairs>
  <TitlesOfParts>
    <vt:vector size="67" baseType="lpstr">
      <vt:lpstr>Arial</vt:lpstr>
      <vt:lpstr>Calibri</vt:lpstr>
      <vt:lpstr>Aptos</vt:lpstr>
      <vt:lpstr>Times New Roman</vt:lpstr>
      <vt:lpstr>Noto Sans Symbols</vt:lpstr>
      <vt:lpstr>Default Design</vt:lpstr>
      <vt:lpstr>1_Default Design</vt:lpstr>
      <vt:lpstr>Microsoft Clip Gallery</vt:lpstr>
      <vt:lpstr>Platte River Recovery Implementation Program ISAC Report to Governance Committee  Feedback on Feb. 20-22, 2024 Science Plan Reporting Session  June 11, 2024</vt:lpstr>
      <vt:lpstr>Making science relevant to decisions</vt:lpstr>
      <vt:lpstr>Questions posed to ISAC - 1 </vt:lpstr>
      <vt:lpstr>Format, Content, Reasoning of SoPR</vt:lpstr>
      <vt:lpstr>Format, Content, Reasoning of SoPR</vt:lpstr>
      <vt:lpstr>Format, Content, Reasoning of SoPR</vt:lpstr>
      <vt:lpstr>Alternative Phrasing of EBQs for      and  </vt:lpstr>
      <vt:lpstr>How to best summarize “effectiveness”, or “relative importance of different factors”?</vt:lpstr>
      <vt:lpstr>Format, Content, Reasoning of SoPR</vt:lpstr>
      <vt:lpstr>Format, Content, Reasoning of SoPR</vt:lpstr>
      <vt:lpstr>Using Program water to maintain channel widths (1)</vt:lpstr>
      <vt:lpstr>Using Program water to maintain channel widths (2)</vt:lpstr>
      <vt:lpstr>Using Program water to maintain channel widths (3)</vt:lpstr>
      <vt:lpstr>Using Program water to maintain channel widths (4)</vt:lpstr>
      <vt:lpstr>Managing Phragmites to maintain WC habitat (1)</vt:lpstr>
      <vt:lpstr>Managing Phragmites to maintain WC habitat (2)</vt:lpstr>
      <vt:lpstr>Managing Phragmites to maintain WC habitat (3)</vt:lpstr>
      <vt:lpstr>Managing Phragmites to maintain WC habitat (4)</vt:lpstr>
      <vt:lpstr>Sediment augmentation to maintain WC habitat (1)</vt:lpstr>
      <vt:lpstr>Sediment augmentation to maintain WC habitat (2)</vt:lpstr>
      <vt:lpstr>Sediment augmentation to maintain WC habitat (2)</vt:lpstr>
      <vt:lpstr>Sediment augmentation to maintain WC habitat (3)</vt:lpstr>
      <vt:lpstr>Sediment augmentation to maintain WC habitat (4)</vt:lpstr>
      <vt:lpstr>Factors influencing WC decisions to stop in AHR (1)</vt:lpstr>
      <vt:lpstr>Factors influencing WC decisions to stop in AHR (2)</vt:lpstr>
      <vt:lpstr>Factors influencing WC decisions to stop in AHR (3)</vt:lpstr>
      <vt:lpstr>Factors influencing WC stopover length (1)</vt:lpstr>
      <vt:lpstr>Factors influencing WC stopover length (2)</vt:lpstr>
      <vt:lpstr>Factors influencing WC stopover length (3)</vt:lpstr>
      <vt:lpstr>From  “08 WC Roost Site Selection Report”</vt:lpstr>
      <vt:lpstr>PowerPoint Presentation</vt:lpstr>
      <vt:lpstr>Moving forward</vt:lpstr>
      <vt:lpstr>Factors influencing WC stopover length (3)</vt:lpstr>
      <vt:lpstr>Factors influencing WC stopover length (4)</vt:lpstr>
      <vt:lpstr>Spring vs Fall use of AHR by WCs (1)</vt:lpstr>
      <vt:lpstr>Spring vs Fall use of AHR by WCs (2)</vt:lpstr>
      <vt:lpstr>Spring vs Fall use of AHR by WCs (3)</vt:lpstr>
      <vt:lpstr>Effects of Program flow mgmt. on pallid sturgeon (1)</vt:lpstr>
      <vt:lpstr>Effects of Program flow mgmt. on pallid sturgeon (2)</vt:lpstr>
      <vt:lpstr>Effects of Program flow mgmt. on pallid sturgeon (3)</vt:lpstr>
      <vt:lpstr>Effects of Program flow mgmt. on pallid sturgeon (4)</vt:lpstr>
      <vt:lpstr>Effects of predation on piping plovers (1)</vt:lpstr>
      <vt:lpstr>Effects of predation on piping plovers (2)</vt:lpstr>
      <vt:lpstr>Effects of predation on piping plovers (3)</vt:lpstr>
      <vt:lpstr>Wet meadows research (1)</vt:lpstr>
      <vt:lpstr>Wet meadows research (2)</vt:lpstr>
      <vt:lpstr>Thanks for listening!   Happy to answer your questions…</vt:lpstr>
      <vt:lpstr>Historical Context</vt:lpstr>
      <vt:lpstr>Leadership</vt:lpstr>
      <vt:lpstr>Community</vt:lpstr>
      <vt:lpstr>Organizational</vt:lpstr>
      <vt:lpstr>Traning</vt:lpstr>
      <vt:lpstr>Funding</vt:lpstr>
      <vt:lpstr>Definitions</vt:lpstr>
      <vt:lpstr>Planning</vt:lpstr>
      <vt:lpstr>Executive</vt:lpstr>
      <vt:lpstr>Science</vt:lpstr>
      <vt:lpstr>Elements</vt:lpstr>
      <vt:lpstr>LitReview</vt:lpstr>
    </vt:vector>
  </TitlesOfParts>
  <Company>ESSA Technologies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Lorne Greig</dc:creator>
  <cp:lastModifiedBy>Chadwin Smith</cp:lastModifiedBy>
  <cp:revision>298</cp:revision>
  <dcterms:created xsi:type="dcterms:W3CDTF">2006-04-06T00:01:11Z</dcterms:created>
  <dcterms:modified xsi:type="dcterms:W3CDTF">2024-07-16T14:10:54Z</dcterms:modified>
</cp:coreProperties>
</file>